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6"/>
  </p:notesMasterIdLst>
  <p:handoutMasterIdLst>
    <p:handoutMasterId r:id="rId197"/>
  </p:handoutMasterIdLst>
  <p:sldIdLst>
    <p:sldId id="257" r:id="rId2"/>
    <p:sldId id="514" r:id="rId3"/>
    <p:sldId id="530" r:id="rId4"/>
    <p:sldId id="531" r:id="rId5"/>
    <p:sldId id="532" r:id="rId6"/>
    <p:sldId id="533" r:id="rId7"/>
    <p:sldId id="534" r:id="rId8"/>
    <p:sldId id="535" r:id="rId9"/>
    <p:sldId id="536" r:id="rId10"/>
    <p:sldId id="537" r:id="rId11"/>
    <p:sldId id="526" r:id="rId12"/>
    <p:sldId id="521" r:id="rId13"/>
    <p:sldId id="522" r:id="rId14"/>
    <p:sldId id="523" r:id="rId15"/>
    <p:sldId id="528" r:id="rId16"/>
    <p:sldId id="529" r:id="rId17"/>
    <p:sldId id="524" r:id="rId18"/>
    <p:sldId id="525" r:id="rId19"/>
    <p:sldId id="314" r:id="rId20"/>
    <p:sldId id="316" r:id="rId21"/>
    <p:sldId id="511" r:id="rId22"/>
    <p:sldId id="512" r:id="rId23"/>
    <p:sldId id="319" r:id="rId24"/>
    <p:sldId id="331" r:id="rId25"/>
    <p:sldId id="513" r:id="rId26"/>
    <p:sldId id="308" r:id="rId27"/>
    <p:sldId id="309" r:id="rId28"/>
    <p:sldId id="310" r:id="rId29"/>
    <p:sldId id="311" r:id="rId30"/>
    <p:sldId id="312" r:id="rId31"/>
    <p:sldId id="313" r:id="rId32"/>
    <p:sldId id="318" r:id="rId33"/>
    <p:sldId id="332" r:id="rId34"/>
    <p:sldId id="321" r:id="rId35"/>
    <p:sldId id="333" r:id="rId36"/>
    <p:sldId id="325" r:id="rId37"/>
    <p:sldId id="326" r:id="rId38"/>
    <p:sldId id="327" r:id="rId39"/>
    <p:sldId id="328" r:id="rId40"/>
    <p:sldId id="334" r:id="rId41"/>
    <p:sldId id="336" r:id="rId42"/>
    <p:sldId id="337" r:id="rId43"/>
    <p:sldId id="338" r:id="rId44"/>
    <p:sldId id="339" r:id="rId45"/>
    <p:sldId id="340" r:id="rId46"/>
    <p:sldId id="341" r:id="rId47"/>
    <p:sldId id="342" r:id="rId48"/>
    <p:sldId id="343" r:id="rId49"/>
    <p:sldId id="344" r:id="rId50"/>
    <p:sldId id="348" r:id="rId51"/>
    <p:sldId id="349" r:id="rId52"/>
    <p:sldId id="350" r:id="rId53"/>
    <p:sldId id="352" r:id="rId54"/>
    <p:sldId id="353" r:id="rId55"/>
    <p:sldId id="355" r:id="rId56"/>
    <p:sldId id="356" r:id="rId57"/>
    <p:sldId id="509" r:id="rId58"/>
    <p:sldId id="510" r:id="rId59"/>
    <p:sldId id="358" r:id="rId60"/>
    <p:sldId id="360" r:id="rId61"/>
    <p:sldId id="361" r:id="rId62"/>
    <p:sldId id="362" r:id="rId63"/>
    <p:sldId id="363" r:id="rId64"/>
    <p:sldId id="364" r:id="rId65"/>
    <p:sldId id="365" r:id="rId66"/>
    <p:sldId id="366" r:id="rId67"/>
    <p:sldId id="367" r:id="rId68"/>
    <p:sldId id="369" r:id="rId69"/>
    <p:sldId id="370" r:id="rId70"/>
    <p:sldId id="371" r:id="rId71"/>
    <p:sldId id="372" r:id="rId72"/>
    <p:sldId id="373" r:id="rId73"/>
    <p:sldId id="374" r:id="rId74"/>
    <p:sldId id="375" r:id="rId75"/>
    <p:sldId id="376" r:id="rId76"/>
    <p:sldId id="378" r:id="rId77"/>
    <p:sldId id="380" r:id="rId78"/>
    <p:sldId id="381" r:id="rId79"/>
    <p:sldId id="382" r:id="rId80"/>
    <p:sldId id="383" r:id="rId81"/>
    <p:sldId id="384" r:id="rId82"/>
    <p:sldId id="385" r:id="rId83"/>
    <p:sldId id="386" r:id="rId84"/>
    <p:sldId id="387" r:id="rId85"/>
    <p:sldId id="388" r:id="rId86"/>
    <p:sldId id="389" r:id="rId87"/>
    <p:sldId id="391" r:id="rId88"/>
    <p:sldId id="392" r:id="rId89"/>
    <p:sldId id="393"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407" r:id="rId104"/>
    <p:sldId id="408" r:id="rId105"/>
    <p:sldId id="409" r:id="rId106"/>
    <p:sldId id="410" r:id="rId107"/>
    <p:sldId id="411" r:id="rId108"/>
    <p:sldId id="412" r:id="rId109"/>
    <p:sldId id="413" r:id="rId110"/>
    <p:sldId id="414" r:id="rId111"/>
    <p:sldId id="415" r:id="rId112"/>
    <p:sldId id="416" r:id="rId113"/>
    <p:sldId id="417" r:id="rId114"/>
    <p:sldId id="418" r:id="rId115"/>
    <p:sldId id="419" r:id="rId116"/>
    <p:sldId id="420" r:id="rId117"/>
    <p:sldId id="421" r:id="rId118"/>
    <p:sldId id="422" r:id="rId119"/>
    <p:sldId id="423" r:id="rId120"/>
    <p:sldId id="424" r:id="rId121"/>
    <p:sldId id="425" r:id="rId122"/>
    <p:sldId id="426" r:id="rId123"/>
    <p:sldId id="427" r:id="rId124"/>
    <p:sldId id="428" r:id="rId125"/>
    <p:sldId id="429" r:id="rId126"/>
    <p:sldId id="430" r:id="rId127"/>
    <p:sldId id="431" r:id="rId128"/>
    <p:sldId id="432" r:id="rId129"/>
    <p:sldId id="433" r:id="rId130"/>
    <p:sldId id="434" r:id="rId131"/>
    <p:sldId id="435" r:id="rId132"/>
    <p:sldId id="436" r:id="rId133"/>
    <p:sldId id="437" r:id="rId134"/>
    <p:sldId id="438" r:id="rId135"/>
    <p:sldId id="439" r:id="rId136"/>
    <p:sldId id="440" r:id="rId137"/>
    <p:sldId id="441" r:id="rId138"/>
    <p:sldId id="442" r:id="rId139"/>
    <p:sldId id="443" r:id="rId140"/>
    <p:sldId id="444" r:id="rId141"/>
    <p:sldId id="445" r:id="rId142"/>
    <p:sldId id="446" r:id="rId143"/>
    <p:sldId id="447" r:id="rId144"/>
    <p:sldId id="448" r:id="rId145"/>
    <p:sldId id="449" r:id="rId146"/>
    <p:sldId id="450" r:id="rId147"/>
    <p:sldId id="451" r:id="rId148"/>
    <p:sldId id="452" r:id="rId149"/>
    <p:sldId id="453" r:id="rId150"/>
    <p:sldId id="454" r:id="rId151"/>
    <p:sldId id="455" r:id="rId152"/>
    <p:sldId id="456" r:id="rId153"/>
    <p:sldId id="457" r:id="rId154"/>
    <p:sldId id="458" r:id="rId155"/>
    <p:sldId id="459" r:id="rId156"/>
    <p:sldId id="460" r:id="rId157"/>
    <p:sldId id="461" r:id="rId158"/>
    <p:sldId id="462" r:id="rId159"/>
    <p:sldId id="463" r:id="rId160"/>
    <p:sldId id="464" r:id="rId161"/>
    <p:sldId id="465" r:id="rId162"/>
    <p:sldId id="466" r:id="rId163"/>
    <p:sldId id="467" r:id="rId164"/>
    <p:sldId id="468" r:id="rId165"/>
    <p:sldId id="469" r:id="rId166"/>
    <p:sldId id="470" r:id="rId167"/>
    <p:sldId id="471" r:id="rId168"/>
    <p:sldId id="472" r:id="rId169"/>
    <p:sldId id="473" r:id="rId170"/>
    <p:sldId id="474" r:id="rId171"/>
    <p:sldId id="475" r:id="rId172"/>
    <p:sldId id="476" r:id="rId173"/>
    <p:sldId id="477" r:id="rId174"/>
    <p:sldId id="478" r:id="rId175"/>
    <p:sldId id="479" r:id="rId176"/>
    <p:sldId id="480" r:id="rId177"/>
    <p:sldId id="481" r:id="rId178"/>
    <p:sldId id="482" r:id="rId179"/>
    <p:sldId id="483" r:id="rId180"/>
    <p:sldId id="484" r:id="rId181"/>
    <p:sldId id="485" r:id="rId182"/>
    <p:sldId id="486" r:id="rId183"/>
    <p:sldId id="487" r:id="rId184"/>
    <p:sldId id="488" r:id="rId185"/>
    <p:sldId id="489" r:id="rId186"/>
    <p:sldId id="490" r:id="rId187"/>
    <p:sldId id="491" r:id="rId188"/>
    <p:sldId id="492" r:id="rId189"/>
    <p:sldId id="493" r:id="rId190"/>
    <p:sldId id="494" r:id="rId191"/>
    <p:sldId id="495" r:id="rId192"/>
    <p:sldId id="496" r:id="rId193"/>
    <p:sldId id="497" r:id="rId194"/>
    <p:sldId id="498" r:id="rId1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lake Larson" initials="BL" lastIdx="2" clrIdx="0"/>
  <p:cmAuthor id="1" name="Deepak" initials="D"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p:cViewPr varScale="1">
        <p:scale>
          <a:sx n="69" d="100"/>
          <a:sy n="69" d="100"/>
        </p:scale>
        <p:origin x="142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notesMaster" Target="notesMasters/notesMaster1.xml"/><Relationship Id="rId20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handoutMaster" Target="handoutMasters/handoutMaster1.xml"/><Relationship Id="rId20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commentAuthors" Target="commentAuthors.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1-20T02:27:48.308" idx="1">
    <p:pos x="10" y="10"/>
    <p:text>Sender encrypts the data and receiver decrypts it.</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1-20T02:09:25.945" idx="2">
    <p:pos x="10" y="10"/>
    <p:text>The sender uses an encryption algorithm, and the receiver uses a decryption algorithm.</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4-01-20T02:14:43.378" idx="3">
    <p:pos x="10" y="25"/>
    <p:text>Every sender-receiver pair needs their very own unique cipher for a secure communication.
On the contrary, one cipher can serve millions of communicating pairs.</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4-01-20T04:19:26.598" idx="4">
    <p:pos x="10" y="10"/>
    <p:text>In public-key encryption/decryption, the public key that is used for encryption is
different from the private key that is used for decryption. The public key is available to
the public;' the private key is available only to an individual.</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9B499B-60D9-4B22-8B87-39CB9E9D8FE7}" type="datetimeFigureOut">
              <a:rPr lang="en-US" smtClean="0"/>
              <a:pPr/>
              <a:t>2/3/2025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FD7936-0157-443D-BA23-0E5D5EC14AB1}" type="slidenum">
              <a:rPr lang="en-US" smtClean="0"/>
              <a:pPr/>
              <a:t>‹#›</a:t>
            </a:fld>
            <a:endParaRPr lang="en-US"/>
          </a:p>
        </p:txBody>
      </p:sp>
    </p:spTree>
    <p:extLst>
      <p:ext uri="{BB962C8B-B14F-4D97-AF65-F5344CB8AC3E}">
        <p14:creationId xmlns:p14="http://schemas.microsoft.com/office/powerpoint/2010/main" val="41057691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E4FEE7-0A7D-42B2-B594-EFBF384AC8A5}" type="datetimeFigureOut">
              <a:rPr lang="en-US" smtClean="0"/>
              <a:pPr/>
              <a:t>2/3/2025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6EC835-DB4C-400D-99B3-080AE8E6EB36}" type="slidenum">
              <a:rPr lang="en-US" smtClean="0"/>
              <a:pPr/>
              <a:t>‹#›</a:t>
            </a:fld>
            <a:endParaRPr lang="en-US"/>
          </a:p>
        </p:txBody>
      </p:sp>
    </p:spTree>
    <p:extLst>
      <p:ext uri="{BB962C8B-B14F-4D97-AF65-F5344CB8AC3E}">
        <p14:creationId xmlns:p14="http://schemas.microsoft.com/office/powerpoint/2010/main" val="16424400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49" name="Rectangle 1"/>
          <p:cNvSpPr>
            <a:spLocks noGrp="1" noRot="1" noChangeAspect="1" noChangeArrowheads="1" noTextEdit="1"/>
          </p:cNvSpPr>
          <p:nvPr>
            <p:ph type="sldImg"/>
          </p:nvPr>
        </p:nvSpPr>
        <p:spPr bwMode="auto">
          <a:xfrm>
            <a:off x="1338263" y="914400"/>
            <a:ext cx="4179887" cy="3135313"/>
          </a:xfrm>
          <a:prstGeom prst="rect">
            <a:avLst/>
          </a:prstGeom>
          <a:solidFill>
            <a:srgbClr val="FFFFFF"/>
          </a:solidFill>
          <a:ln>
            <a:solidFill>
              <a:srgbClr val="000000"/>
            </a:solidFill>
            <a:miter lim="800000"/>
            <a:headEnd/>
            <a:tailEnd/>
          </a:ln>
        </p:spPr>
      </p:sp>
      <p:sp>
        <p:nvSpPr>
          <p:cNvPr id="130050" name="Rectangle 2"/>
          <p:cNvSpPr txBox="1">
            <a:spLocks noGrp="1" noChangeArrowheads="1"/>
          </p:cNvSpPr>
          <p:nvPr>
            <p:ph type="body" idx="1"/>
          </p:nvPr>
        </p:nvSpPr>
        <p:spPr bwMode="auto">
          <a:xfrm>
            <a:off x="1046350" y="4352637"/>
            <a:ext cx="4770904" cy="3478068"/>
          </a:xfrm>
          <a:prstGeom prst="rect">
            <a:avLst/>
          </a:prstGeom>
          <a:noFill/>
          <a:ln>
            <a:miter lim="800000"/>
            <a:headEnd/>
            <a:tailEnd/>
          </a:ln>
        </p:spPr>
        <p:txBody>
          <a:bodyPr wrap="none" anchor="ctr"/>
          <a:lstStyle/>
          <a:p>
            <a:endParaRPr lang="en-US"/>
          </a:p>
        </p:txBody>
      </p:sp>
    </p:spTree>
    <p:extLst>
      <p:ext uri="{BB962C8B-B14F-4D97-AF65-F5344CB8AC3E}">
        <p14:creationId xmlns:p14="http://schemas.microsoft.com/office/powerpoint/2010/main" val="667614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1"/>
          <p:cNvSpPr>
            <a:spLocks noGrp="1" noChangeArrowheads="1"/>
          </p:cNvSpPr>
          <p:nvPr>
            <p:ph type="sldNum" sz="quarter" idx="5"/>
          </p:nvPr>
        </p:nvSpPr>
        <p:spPr>
          <a:noFill/>
        </p:spPr>
        <p:txBody>
          <a:bodyPr/>
          <a:lstStyle/>
          <a:p>
            <a:fld id="{242CABE8-D560-412C-BC47-3ADFB977BE16}" type="slidenum">
              <a:rPr lang="en-AU"/>
              <a:pPr/>
              <a:t>32</a:t>
            </a:fld>
            <a:endParaRPr lang="en-AU"/>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r>
              <a:rPr lang="en-US" smtClean="0">
                <a:ea typeface="ＭＳ Ｐゴシック" pitchFamily="34" charset="-128"/>
                <a:cs typeface="Arial" charset="0"/>
              </a:rPr>
              <a:t>Consider the role of a security service, and what may be required. </a:t>
            </a:r>
          </a:p>
          <a:p>
            <a:pPr eaLnBrk="1" hangingPunct="1"/>
            <a:r>
              <a:rPr lang="en-US" smtClean="0">
                <a:ea typeface="ＭＳ Ｐゴシック" pitchFamily="34" charset="-128"/>
                <a:cs typeface="Arial" charset="0"/>
              </a:rPr>
              <a:t>Note both similarities and differences with traditional paper documents, which for example: </a:t>
            </a:r>
          </a:p>
          <a:p>
            <a:pPr eaLnBrk="1" hangingPunct="1">
              <a:buFontTx/>
              <a:buChar char="•"/>
            </a:pPr>
            <a:r>
              <a:rPr lang="en-US" i="1" smtClean="0">
                <a:ea typeface="ＭＳ Ｐゴシック" pitchFamily="34" charset="-128"/>
                <a:cs typeface="Arial" charset="0"/>
              </a:rPr>
              <a:t> </a:t>
            </a:r>
            <a:r>
              <a:rPr lang="en-US" smtClean="0">
                <a:ea typeface="ＭＳ Ｐゴシック" pitchFamily="34" charset="-128"/>
                <a:cs typeface="Arial" charset="0"/>
              </a:rPr>
              <a:t>have signatures &amp; dates; </a:t>
            </a:r>
          </a:p>
          <a:p>
            <a:pPr eaLnBrk="1" hangingPunct="1">
              <a:buFontTx/>
              <a:buChar char="•"/>
            </a:pPr>
            <a:r>
              <a:rPr lang="en-US" smtClean="0">
                <a:ea typeface="ＭＳ Ｐゴシック" pitchFamily="34" charset="-128"/>
                <a:cs typeface="Arial" charset="0"/>
              </a:rPr>
              <a:t> need protection from disclosure, tampering, or destruction; </a:t>
            </a:r>
          </a:p>
          <a:p>
            <a:pPr eaLnBrk="1" hangingPunct="1">
              <a:buFontTx/>
              <a:buChar char="•"/>
            </a:pPr>
            <a:r>
              <a:rPr lang="en-US" smtClean="0">
                <a:ea typeface="ＭＳ Ｐゴシック" pitchFamily="34" charset="-128"/>
                <a:cs typeface="Arial" charset="0"/>
              </a:rPr>
              <a:t> may be notarized or witnessed; </a:t>
            </a:r>
          </a:p>
          <a:p>
            <a:pPr eaLnBrk="1" hangingPunct="1">
              <a:buFontTx/>
              <a:buChar char="•"/>
            </a:pPr>
            <a:r>
              <a:rPr lang="en-US" smtClean="0">
                <a:ea typeface="ＭＳ Ｐゴシック" pitchFamily="34" charset="-128"/>
                <a:cs typeface="Arial" charset="0"/>
              </a:rPr>
              <a:t> may be recorded or licensed</a:t>
            </a:r>
            <a:endParaRPr lang="en-US" i="1" smtClean="0">
              <a:ea typeface="ＭＳ Ｐゴシック" pitchFamily="34" charset="-128"/>
              <a:cs typeface="Arial" charset="0"/>
            </a:endParaRPr>
          </a:p>
          <a:p>
            <a:pPr eaLnBrk="1" hangingPunct="1"/>
            <a:endParaRPr lang="en-US" smtClean="0">
              <a:ea typeface="ＭＳ Ｐゴシック" pitchFamily="34" charset="-128"/>
              <a:cs typeface="Arial" charset="0"/>
            </a:endParaRPr>
          </a:p>
        </p:txBody>
      </p:sp>
    </p:spTree>
    <p:extLst>
      <p:ext uri="{BB962C8B-B14F-4D97-AF65-F5344CB8AC3E}">
        <p14:creationId xmlns:p14="http://schemas.microsoft.com/office/powerpoint/2010/main" val="35190235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49ADB1-4E77-48EF-8704-D01C3E6152D8}" type="slidenum">
              <a:rPr lang="en-US"/>
              <a:pPr/>
              <a:t>140</a:t>
            </a:fld>
            <a:endParaRPr lang="en-US"/>
          </a:p>
        </p:txBody>
      </p:sp>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15217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BB2264-E1F1-4E3B-82DA-9387F3009734}" type="slidenum">
              <a:rPr lang="en-US"/>
              <a:pPr/>
              <a:t>141</a:t>
            </a:fld>
            <a:endParaRPr lang="en-US"/>
          </a:p>
        </p:txBody>
      </p:sp>
      <p:sp>
        <p:nvSpPr>
          <p:cNvPr id="863234" name="Rectangle 2"/>
          <p:cNvSpPr>
            <a:spLocks noGrp="1" noRot="1" noChangeAspect="1" noChangeArrowheads="1" noTextEdit="1"/>
          </p:cNvSpPr>
          <p:nvPr>
            <p:ph type="sldImg"/>
          </p:nvPr>
        </p:nvSpPr>
        <p:spPr>
          <a:ln/>
        </p:spPr>
      </p:sp>
      <p:sp>
        <p:nvSpPr>
          <p:cNvPr id="863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98569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CE94EB-8393-4DE9-8204-1046BA62FE42}" type="slidenum">
              <a:rPr lang="en-US"/>
              <a:pPr/>
              <a:t>142</a:t>
            </a:fld>
            <a:endParaRPr lang="en-US"/>
          </a:p>
        </p:txBody>
      </p:sp>
      <p:sp>
        <p:nvSpPr>
          <p:cNvPr id="1019906" name="Rectangle 2"/>
          <p:cNvSpPr>
            <a:spLocks noGrp="1" noRot="1" noChangeAspect="1" noChangeArrowheads="1" noTextEdit="1"/>
          </p:cNvSpPr>
          <p:nvPr>
            <p:ph type="sldImg"/>
          </p:nvPr>
        </p:nvSpPr>
        <p:spPr>
          <a:ln/>
        </p:spPr>
      </p:sp>
      <p:sp>
        <p:nvSpPr>
          <p:cNvPr id="1019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03515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74B5BE-FFCF-41C5-92D6-608094EB3BEB}" type="slidenum">
              <a:rPr lang="en-US"/>
              <a:pPr/>
              <a:t>143</a:t>
            </a:fld>
            <a:endParaRPr lang="en-US"/>
          </a:p>
        </p:txBody>
      </p:sp>
      <p:sp>
        <p:nvSpPr>
          <p:cNvPr id="1021954" name="Rectangle 2"/>
          <p:cNvSpPr>
            <a:spLocks noGrp="1" noRot="1" noChangeAspect="1" noChangeArrowheads="1" noTextEdit="1"/>
          </p:cNvSpPr>
          <p:nvPr>
            <p:ph type="sldImg"/>
          </p:nvPr>
        </p:nvSpPr>
        <p:spPr>
          <a:ln/>
        </p:spPr>
      </p:sp>
      <p:sp>
        <p:nvSpPr>
          <p:cNvPr id="1021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106775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3A7010-1BDD-47EE-AE0A-DC503DDCF982}" type="slidenum">
              <a:rPr lang="en-US"/>
              <a:pPr/>
              <a:t>144</a:t>
            </a:fld>
            <a:endParaRPr lang="en-US"/>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605772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5B2FD7-D8B8-4545-A261-0EFCC44E7847}" type="slidenum">
              <a:rPr lang="en-US"/>
              <a:pPr/>
              <a:t>145</a:t>
            </a:fld>
            <a:endParaRPr lang="en-US"/>
          </a:p>
        </p:txBody>
      </p:sp>
      <p:sp>
        <p:nvSpPr>
          <p:cNvPr id="1026050" name="Rectangle 2"/>
          <p:cNvSpPr>
            <a:spLocks noGrp="1" noRot="1" noChangeAspect="1" noChangeArrowheads="1" noTextEdit="1"/>
          </p:cNvSpPr>
          <p:nvPr>
            <p:ph type="sldImg"/>
          </p:nvPr>
        </p:nvSpPr>
        <p:spPr>
          <a:ln/>
        </p:spPr>
      </p:sp>
      <p:sp>
        <p:nvSpPr>
          <p:cNvPr id="1026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15598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C2A3A-161C-42B6-8F87-703A3A2347CB}" type="slidenum">
              <a:rPr lang="en-US"/>
              <a:pPr/>
              <a:t>146</a:t>
            </a:fld>
            <a:endParaRPr lang="en-US"/>
          </a:p>
        </p:txBody>
      </p:sp>
      <p:sp>
        <p:nvSpPr>
          <p:cNvPr id="1030146" name="Rectangle 2"/>
          <p:cNvSpPr>
            <a:spLocks noGrp="1" noRot="1" noChangeAspect="1" noChangeArrowheads="1" noTextEdit="1"/>
          </p:cNvSpPr>
          <p:nvPr>
            <p:ph type="sldImg"/>
          </p:nvPr>
        </p:nvSpPr>
        <p:spPr>
          <a:ln/>
        </p:spPr>
      </p:sp>
      <p:sp>
        <p:nvSpPr>
          <p:cNvPr id="1030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70455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E23A65-2A28-4F5E-A255-26BDD6C6C62C}" type="slidenum">
              <a:rPr lang="en-US"/>
              <a:pPr/>
              <a:t>147</a:t>
            </a:fld>
            <a:endParaRPr lang="en-US"/>
          </a:p>
        </p:txBody>
      </p:sp>
      <p:sp>
        <p:nvSpPr>
          <p:cNvPr id="1032194" name="Rectangle 2"/>
          <p:cNvSpPr>
            <a:spLocks noGrp="1" noRot="1" noChangeAspect="1" noChangeArrowheads="1" noTextEdit="1"/>
          </p:cNvSpPr>
          <p:nvPr>
            <p:ph type="sldImg"/>
          </p:nvPr>
        </p:nvSpPr>
        <p:spPr>
          <a:ln/>
        </p:spPr>
      </p:sp>
      <p:sp>
        <p:nvSpPr>
          <p:cNvPr id="1032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93063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AEEAC8-B770-4321-A716-642B753C8994}" type="slidenum">
              <a:rPr lang="en-US"/>
              <a:pPr/>
              <a:t>148</a:t>
            </a:fld>
            <a:endParaRPr lang="en-US"/>
          </a:p>
        </p:txBody>
      </p:sp>
      <p:sp>
        <p:nvSpPr>
          <p:cNvPr id="1007618" name="Rectangle 2"/>
          <p:cNvSpPr>
            <a:spLocks noGrp="1" noRot="1" noChangeAspect="1" noChangeArrowheads="1" noTextEdit="1"/>
          </p:cNvSpPr>
          <p:nvPr>
            <p:ph type="sldImg"/>
          </p:nvPr>
        </p:nvSpPr>
        <p:spPr>
          <a:ln/>
        </p:spPr>
      </p:sp>
      <p:sp>
        <p:nvSpPr>
          <p:cNvPr id="1007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7211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273A5F-5A63-4734-90D2-9B75593BB711}" type="slidenum">
              <a:rPr lang="en-US"/>
              <a:pPr/>
              <a:t>149</a:t>
            </a:fld>
            <a:endParaRPr lang="en-US"/>
          </a:p>
        </p:txBody>
      </p:sp>
      <p:sp>
        <p:nvSpPr>
          <p:cNvPr id="1036290" name="Rectangle 2"/>
          <p:cNvSpPr>
            <a:spLocks noGrp="1" noRot="1" noChangeAspect="1" noChangeArrowheads="1" noTextEdit="1"/>
          </p:cNvSpPr>
          <p:nvPr>
            <p:ph type="sldImg"/>
          </p:nvPr>
        </p:nvSpPr>
        <p:spPr>
          <a:ln/>
        </p:spPr>
      </p:sp>
      <p:sp>
        <p:nvSpPr>
          <p:cNvPr id="1036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68971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A6B429-A4BD-4229-88BF-8DE1B5297FAE}" type="slidenum">
              <a:rPr lang="en-US" smtClean="0">
                <a:latin typeface="Arial" pitchFamily="34" charset="0"/>
              </a:rPr>
              <a:pPr/>
              <a:t>33</a:t>
            </a:fld>
            <a:endParaRPr lang="en-US" smtClean="0">
              <a:latin typeface="Arial" pitchFamily="3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r>
              <a:rPr lang="en-US" smtClean="0">
                <a:latin typeface="Arial" pitchFamily="34" charset="0"/>
              </a:rPr>
              <a:t>See Table 1.4 for details of the 5 Security Service categories and the 14 specific services.</a:t>
            </a:r>
          </a:p>
          <a:p>
            <a:pPr eaLnBrk="1" hangingPunct="1"/>
            <a:endParaRPr lang="en-AU" smtClean="0">
              <a:latin typeface="Arial" pitchFamily="34" charset="0"/>
            </a:endParaRPr>
          </a:p>
        </p:txBody>
      </p:sp>
    </p:spTree>
    <p:extLst>
      <p:ext uri="{BB962C8B-B14F-4D97-AF65-F5344CB8AC3E}">
        <p14:creationId xmlns:p14="http://schemas.microsoft.com/office/powerpoint/2010/main" val="31900235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A2C2F1-C611-4BB3-BDF3-3BA9A6658CEA}" type="slidenum">
              <a:rPr lang="en-US"/>
              <a:pPr/>
              <a:t>150</a:t>
            </a:fld>
            <a:endParaRPr lang="en-US"/>
          </a:p>
        </p:txBody>
      </p:sp>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396379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6F5611-FC94-4344-BCAC-A906E831484A}" type="slidenum">
              <a:rPr lang="en-US"/>
              <a:pPr/>
              <a:t>151</a:t>
            </a:fld>
            <a:endParaRPr lang="en-US"/>
          </a:p>
        </p:txBody>
      </p:sp>
      <p:sp>
        <p:nvSpPr>
          <p:cNvPr id="1040386" name="Rectangle 2"/>
          <p:cNvSpPr>
            <a:spLocks noGrp="1" noRot="1" noChangeAspect="1" noChangeArrowheads="1" noTextEdit="1"/>
          </p:cNvSpPr>
          <p:nvPr>
            <p:ph type="sldImg"/>
          </p:nvPr>
        </p:nvSpPr>
        <p:spPr>
          <a:ln/>
        </p:spPr>
      </p:sp>
      <p:sp>
        <p:nvSpPr>
          <p:cNvPr id="1040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58711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F86E02-DC1C-4C74-ADE7-952381F5DDC7}" type="slidenum">
              <a:rPr lang="en-US"/>
              <a:pPr/>
              <a:t>152</a:t>
            </a:fld>
            <a:endParaRPr lang="en-US"/>
          </a:p>
        </p:txBody>
      </p:sp>
      <p:sp>
        <p:nvSpPr>
          <p:cNvPr id="888834" name="Rectangle 2"/>
          <p:cNvSpPr>
            <a:spLocks noGrp="1" noRot="1" noChangeAspect="1" noChangeArrowheads="1" noTextEdit="1"/>
          </p:cNvSpPr>
          <p:nvPr>
            <p:ph type="sldImg"/>
          </p:nvPr>
        </p:nvSpPr>
        <p:spPr>
          <a:ln/>
        </p:spPr>
      </p:sp>
      <p:sp>
        <p:nvSpPr>
          <p:cNvPr id="888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61055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F9E5AF-5D56-44B4-B768-F8863675D57E}" type="slidenum">
              <a:rPr lang="en-US"/>
              <a:pPr/>
              <a:t>153</a:t>
            </a:fld>
            <a:endParaRPr lang="en-US"/>
          </a:p>
        </p:txBody>
      </p:sp>
      <p:sp>
        <p:nvSpPr>
          <p:cNvPr id="1042434" name="Rectangle 2"/>
          <p:cNvSpPr>
            <a:spLocks noGrp="1" noRot="1" noChangeAspect="1" noChangeArrowheads="1" noTextEdit="1"/>
          </p:cNvSpPr>
          <p:nvPr>
            <p:ph type="sldImg"/>
          </p:nvPr>
        </p:nvSpPr>
        <p:spPr>
          <a:ln/>
        </p:spPr>
      </p:sp>
      <p:sp>
        <p:nvSpPr>
          <p:cNvPr id="1042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16162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6B7FF0-25CF-4ACC-8C81-BF976F42FC6E}" type="slidenum">
              <a:rPr lang="en-US"/>
              <a:pPr/>
              <a:t>154</a:t>
            </a:fld>
            <a:endParaRPr lang="en-US"/>
          </a:p>
        </p:txBody>
      </p:sp>
      <p:sp>
        <p:nvSpPr>
          <p:cNvPr id="1044482" name="Rectangle 2"/>
          <p:cNvSpPr>
            <a:spLocks noGrp="1" noRot="1" noChangeAspect="1" noChangeArrowheads="1" noTextEdit="1"/>
          </p:cNvSpPr>
          <p:nvPr>
            <p:ph type="sldImg"/>
          </p:nvPr>
        </p:nvSpPr>
        <p:spPr>
          <a:ln/>
        </p:spPr>
      </p:sp>
      <p:sp>
        <p:nvSpPr>
          <p:cNvPr id="1044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725629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EC7F78-F07F-47EE-A131-B733B083B47F}" type="slidenum">
              <a:rPr lang="en-US"/>
              <a:pPr/>
              <a:t>155</a:t>
            </a:fld>
            <a:endParaRPr lang="en-US"/>
          </a:p>
        </p:txBody>
      </p:sp>
      <p:sp>
        <p:nvSpPr>
          <p:cNvPr id="1073154" name="Rectangle 2"/>
          <p:cNvSpPr>
            <a:spLocks noGrp="1" noRot="1" noChangeAspect="1" noChangeArrowheads="1" noTextEdit="1"/>
          </p:cNvSpPr>
          <p:nvPr>
            <p:ph type="sldImg"/>
          </p:nvPr>
        </p:nvSpPr>
        <p:spPr>
          <a:ln/>
        </p:spPr>
      </p:sp>
      <p:sp>
        <p:nvSpPr>
          <p:cNvPr id="1073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975978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60D3B1-817B-4253-9E93-6CCE755DD4D5}" type="slidenum">
              <a:rPr lang="en-US"/>
              <a:pPr/>
              <a:t>156</a:t>
            </a:fld>
            <a:endParaRPr lang="en-US"/>
          </a:p>
        </p:txBody>
      </p:sp>
      <p:sp>
        <p:nvSpPr>
          <p:cNvPr id="1048578" name="Rectangle 2"/>
          <p:cNvSpPr>
            <a:spLocks noGrp="1" noRot="1" noChangeAspect="1" noChangeArrowheads="1" noTextEdit="1"/>
          </p:cNvSpPr>
          <p:nvPr>
            <p:ph type="sldImg"/>
          </p:nvPr>
        </p:nvSpPr>
        <p:spPr>
          <a:ln/>
        </p:spPr>
      </p:sp>
      <p:sp>
        <p:nvSpPr>
          <p:cNvPr id="1048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11900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059801-5BBF-4827-AF86-6EBC793BA33E}" type="slidenum">
              <a:rPr lang="en-US"/>
              <a:pPr/>
              <a:t>157</a:t>
            </a:fld>
            <a:endParaRPr lang="en-US"/>
          </a:p>
        </p:txBody>
      </p:sp>
      <p:sp>
        <p:nvSpPr>
          <p:cNvPr id="1050626" name="Rectangle 2"/>
          <p:cNvSpPr>
            <a:spLocks noGrp="1" noRot="1" noChangeAspect="1" noChangeArrowheads="1" noTextEdit="1"/>
          </p:cNvSpPr>
          <p:nvPr>
            <p:ph type="sldImg"/>
          </p:nvPr>
        </p:nvSpPr>
        <p:spPr>
          <a:ln/>
        </p:spPr>
      </p:sp>
      <p:sp>
        <p:nvSpPr>
          <p:cNvPr id="1050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41367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A3B852-2223-4716-A7EB-A0EB89FE5EBA}" type="slidenum">
              <a:rPr lang="en-US"/>
              <a:pPr/>
              <a:t>158</a:t>
            </a:fld>
            <a:endParaRPr lang="en-US"/>
          </a:p>
        </p:txBody>
      </p:sp>
      <p:sp>
        <p:nvSpPr>
          <p:cNvPr id="1056770" name="Rectangle 2"/>
          <p:cNvSpPr>
            <a:spLocks noGrp="1" noRot="1" noChangeAspect="1" noChangeArrowheads="1" noTextEdit="1"/>
          </p:cNvSpPr>
          <p:nvPr>
            <p:ph type="sldImg"/>
          </p:nvPr>
        </p:nvSpPr>
        <p:spPr>
          <a:ln/>
        </p:spPr>
      </p:sp>
      <p:sp>
        <p:nvSpPr>
          <p:cNvPr id="1056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22461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8EC55-D9AF-4D49-A8F6-BC8E91C3042B}" type="slidenum">
              <a:rPr lang="en-US"/>
              <a:pPr/>
              <a:t>159</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900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FF5E2603-9AF8-4AB4-8EFE-249C773225BE}" type="slidenum">
              <a:rPr lang="en-US" smtClean="0">
                <a:latin typeface="Arial" pitchFamily="34" charset="0"/>
              </a:rPr>
              <a:pPr/>
              <a:t>35</a:t>
            </a:fld>
            <a:endParaRPr lang="en-US" smtClean="0">
              <a:latin typeface="Arial" pitchFamily="3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smtClean="0">
                <a:latin typeface="Arial" pitchFamily="34" charset="0"/>
              </a:rPr>
              <a:t>see Table 1.5 for details of these mechanisms, and Table 1.6 for the relationship between services and mechanisms.</a:t>
            </a:r>
          </a:p>
          <a:p>
            <a:pPr eaLnBrk="1" hangingPunct="1"/>
            <a:endParaRPr lang="en-US" smtClean="0">
              <a:latin typeface="Arial" pitchFamily="34" charset="0"/>
            </a:endParaRPr>
          </a:p>
          <a:p>
            <a:pPr eaLnBrk="1" hangingPunct="1"/>
            <a:r>
              <a:rPr lang="en-US" smtClean="0">
                <a:latin typeface="Arial" pitchFamily="34" charset="0"/>
              </a:rPr>
              <a:t>The “</a:t>
            </a:r>
            <a:r>
              <a:rPr lang="en-AU" smtClean="0">
                <a:latin typeface="Arial" pitchFamily="34" charset="0"/>
              </a:rPr>
              <a:t>specific security mechanisms” are protocol layer specific, whilst the “pervasive security mechanisms” are not.</a:t>
            </a:r>
          </a:p>
          <a:p>
            <a:pPr eaLnBrk="1" hangingPunct="1"/>
            <a:endParaRPr lang="en-US" smtClean="0">
              <a:latin typeface="Arial" pitchFamily="34" charset="0"/>
            </a:endParaRPr>
          </a:p>
          <a:p>
            <a:pPr eaLnBrk="1" hangingPunct="1"/>
            <a:r>
              <a:rPr lang="en-US" smtClean="0">
                <a:latin typeface="Arial" pitchFamily="34" charset="0"/>
              </a:rPr>
              <a:t>Will meet some of these mechanisms in much greater detail later.</a:t>
            </a:r>
          </a:p>
          <a:p>
            <a:pPr eaLnBrk="1" hangingPunct="1"/>
            <a:endParaRPr lang="en-AU" smtClean="0">
              <a:latin typeface="Arial" pitchFamily="34" charset="0"/>
            </a:endParaRPr>
          </a:p>
          <a:p>
            <a:pPr eaLnBrk="1" hangingPunct="1"/>
            <a:endParaRPr lang="en-AU" smtClean="0">
              <a:latin typeface="Arial" pitchFamily="34" charset="0"/>
            </a:endParaRPr>
          </a:p>
        </p:txBody>
      </p:sp>
    </p:spTree>
    <p:extLst>
      <p:ext uri="{BB962C8B-B14F-4D97-AF65-F5344CB8AC3E}">
        <p14:creationId xmlns:p14="http://schemas.microsoft.com/office/powerpoint/2010/main" val="19357091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D202D8-716A-45AF-AA98-14AAE9773A2C}" type="slidenum">
              <a:rPr lang="en-US"/>
              <a:pPr/>
              <a:t>160</a:t>
            </a:fld>
            <a:endParaRPr lang="en-US"/>
          </a:p>
        </p:txBody>
      </p:sp>
      <p:sp>
        <p:nvSpPr>
          <p:cNvPr id="1060866" name="Rectangle 2"/>
          <p:cNvSpPr>
            <a:spLocks noGrp="1" noRot="1" noChangeAspect="1" noChangeArrowheads="1" noTextEdit="1"/>
          </p:cNvSpPr>
          <p:nvPr>
            <p:ph type="sldImg"/>
          </p:nvPr>
        </p:nvSpPr>
        <p:spPr>
          <a:ln/>
        </p:spPr>
      </p:sp>
      <p:sp>
        <p:nvSpPr>
          <p:cNvPr id="1060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023805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D082D5-5B33-45EB-9E68-694551C8147C}" type="slidenum">
              <a:rPr lang="en-US"/>
              <a:pPr/>
              <a:t>161</a:t>
            </a:fld>
            <a:endParaRPr lang="en-US"/>
          </a:p>
        </p:txBody>
      </p:sp>
      <p:sp>
        <p:nvSpPr>
          <p:cNvPr id="1067010" name="Rectangle 2"/>
          <p:cNvSpPr>
            <a:spLocks noGrp="1" noRot="1" noChangeAspect="1" noChangeArrowheads="1" noTextEdit="1"/>
          </p:cNvSpPr>
          <p:nvPr>
            <p:ph type="sldImg"/>
          </p:nvPr>
        </p:nvSpPr>
        <p:spPr>
          <a:ln/>
        </p:spPr>
      </p:sp>
      <p:sp>
        <p:nvSpPr>
          <p:cNvPr id="1067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536885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CF4F56-D97A-4E43-98F8-660CACEC6660}" type="slidenum">
              <a:rPr lang="en-US"/>
              <a:pPr/>
              <a:t>162</a:t>
            </a:fld>
            <a:endParaRPr lang="en-US"/>
          </a:p>
        </p:txBody>
      </p:sp>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819896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8FFA36-6D78-4937-9B03-09F14893D286}" type="slidenum">
              <a:rPr lang="en-US"/>
              <a:pPr/>
              <a:t>163</a:t>
            </a:fld>
            <a:endParaRPr lang="en-US"/>
          </a:p>
        </p:txBody>
      </p:sp>
      <p:sp>
        <p:nvSpPr>
          <p:cNvPr id="1085442" name="Rectangle 2"/>
          <p:cNvSpPr>
            <a:spLocks noGrp="1" noRot="1" noChangeAspect="1" noChangeArrowheads="1" noTextEdit="1"/>
          </p:cNvSpPr>
          <p:nvPr>
            <p:ph type="sldImg"/>
          </p:nvPr>
        </p:nvSpPr>
        <p:spPr>
          <a:ln/>
        </p:spPr>
      </p:sp>
      <p:sp>
        <p:nvSpPr>
          <p:cNvPr id="1085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24514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92D943-0985-45AC-9428-7F1542913257}" type="slidenum">
              <a:rPr lang="en-US"/>
              <a:pPr/>
              <a:t>164</a:t>
            </a:fld>
            <a:endParaRPr lang="en-US"/>
          </a:p>
        </p:txBody>
      </p:sp>
      <p:sp>
        <p:nvSpPr>
          <p:cNvPr id="1099778" name="Rectangle 2"/>
          <p:cNvSpPr>
            <a:spLocks noGrp="1" noRot="1" noChangeAspect="1" noChangeArrowheads="1" noTextEdit="1"/>
          </p:cNvSpPr>
          <p:nvPr>
            <p:ph type="sldImg"/>
          </p:nvPr>
        </p:nvSpPr>
        <p:spPr>
          <a:ln/>
        </p:spPr>
      </p:sp>
      <p:sp>
        <p:nvSpPr>
          <p:cNvPr id="1099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03255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B99357-C36B-4488-907B-29E43223C928}" type="slidenum">
              <a:rPr lang="en-US"/>
              <a:pPr/>
              <a:t>165</a:t>
            </a:fld>
            <a:endParaRPr lang="en-US"/>
          </a:p>
        </p:txBody>
      </p:sp>
      <p:sp>
        <p:nvSpPr>
          <p:cNvPr id="1103874" name="Rectangle 2"/>
          <p:cNvSpPr>
            <a:spLocks noGrp="1" noRot="1" noChangeAspect="1" noChangeArrowheads="1" noTextEdit="1"/>
          </p:cNvSpPr>
          <p:nvPr>
            <p:ph type="sldImg"/>
          </p:nvPr>
        </p:nvSpPr>
        <p:spPr>
          <a:ln/>
        </p:spPr>
      </p:sp>
      <p:sp>
        <p:nvSpPr>
          <p:cNvPr id="1103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460755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31FF56-ACC3-45D0-B5A8-AAC6917AA451}" type="slidenum">
              <a:rPr lang="en-US"/>
              <a:pPr/>
              <a:t>166</a:t>
            </a:fld>
            <a:endParaRPr lang="en-US"/>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23120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520C8-35B5-4910-85A8-07FE6DA70973}" type="slidenum">
              <a:rPr lang="en-US"/>
              <a:pPr/>
              <a:t>167</a:t>
            </a:fld>
            <a:endParaRPr lang="en-US"/>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2092029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562D80-5E74-465D-8E71-92710E13AC4E}" type="slidenum">
              <a:rPr lang="en-US"/>
              <a:pPr/>
              <a:t>168</a:t>
            </a:fld>
            <a:endParaRPr lang="en-US"/>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35630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5E0C9-A045-4C82-838E-256770A179D3}" type="slidenum">
              <a:rPr lang="en-US"/>
              <a:pPr/>
              <a:t>169</a:t>
            </a:fld>
            <a:endParaRPr lang="en-US"/>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30794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712EC226-CA35-4255-BB44-F45038B49DE4}" type="slidenum">
              <a:rPr lang="en-AU"/>
              <a:pPr/>
              <a:t>36</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AU" smtClean="0">
                <a:ea typeface="ＭＳ Ｐゴシック" pitchFamily="34" charset="-128"/>
              </a:rPr>
              <a:t>In considering the place of encryption, its useful to use the following two models from Stallings section 1.6.</a:t>
            </a:r>
          </a:p>
          <a:p>
            <a:pPr eaLnBrk="1" hangingPunct="1"/>
            <a:r>
              <a:rPr lang="en-AU" smtClean="0">
                <a:ea typeface="ＭＳ Ｐゴシック" pitchFamily="34" charset="-128"/>
              </a:rPr>
              <a:t>The first, illustrated in Figure 1.4, models information being </a:t>
            </a:r>
            <a:r>
              <a:rPr lang="en-US" smtClean="0">
                <a:ea typeface="ＭＳ Ｐゴシック" pitchFamily="34" charset="-128"/>
              </a:rPr>
              <a:t>transferred from one party to another </a:t>
            </a:r>
            <a:r>
              <a:rPr lang="en-AU" smtClean="0">
                <a:ea typeface="ＭＳ Ｐゴシック" pitchFamily="34" charset="-128"/>
              </a:rPr>
              <a:t>over an insecure communications channel, in the presence of possible opponents.</a:t>
            </a:r>
            <a:r>
              <a:rPr lang="en-US" smtClean="0">
                <a:ea typeface="ＭＳ Ｐゴシック" pitchFamily="34" charset="-128"/>
              </a:rPr>
              <a:t> The two parties, who are the principals in this transaction, must cooperate for the exchange to take place</a:t>
            </a:r>
            <a:r>
              <a:rPr lang="en-US" i="1" smtClean="0">
                <a:ea typeface="ＭＳ Ｐゴシック" pitchFamily="34" charset="-128"/>
              </a:rPr>
              <a:t>. </a:t>
            </a:r>
            <a:r>
              <a:rPr lang="en-AU" smtClean="0">
                <a:ea typeface="ＭＳ Ｐゴシック" pitchFamily="34" charset="-128"/>
              </a:rPr>
              <a:t> They can use an appropriate </a:t>
            </a:r>
            <a:r>
              <a:rPr lang="en-AU" b="1" smtClean="0">
                <a:ea typeface="ＭＳ Ｐゴシック" pitchFamily="34" charset="-128"/>
              </a:rPr>
              <a:t>security transform (encryption algorithm)</a:t>
            </a:r>
            <a:r>
              <a:rPr lang="en-AU" smtClean="0">
                <a:ea typeface="ＭＳ Ｐゴシック" pitchFamily="34" charset="-128"/>
              </a:rPr>
              <a:t>, with suitable </a:t>
            </a:r>
            <a:r>
              <a:rPr lang="en-AU" b="1" smtClean="0">
                <a:ea typeface="ＭＳ Ｐゴシック" pitchFamily="34" charset="-128"/>
              </a:rPr>
              <a:t>keys</a:t>
            </a:r>
            <a:r>
              <a:rPr lang="en-AU" smtClean="0">
                <a:ea typeface="ＭＳ Ｐゴシック" pitchFamily="34" charset="-128"/>
              </a:rPr>
              <a:t>, possibly negotiated using the presence of a </a:t>
            </a:r>
            <a:r>
              <a:rPr lang="en-AU" b="1" smtClean="0">
                <a:ea typeface="ＭＳ Ｐゴシック" pitchFamily="34" charset="-128"/>
              </a:rPr>
              <a:t>trusted third party</a:t>
            </a:r>
            <a:r>
              <a:rPr lang="en-AU" smtClean="0">
                <a:ea typeface="ＭＳ Ｐゴシック" pitchFamily="34" charset="-128"/>
              </a:rPr>
              <a:t>. </a:t>
            </a:r>
            <a:r>
              <a:rPr lang="en-US" smtClean="0">
                <a:ea typeface="ＭＳ Ｐゴシック" pitchFamily="34" charset="-128"/>
              </a:rPr>
              <a:t>Parts One through Four of this book concentrates on the types of security mechanisms and services that fit into the model shown here.</a:t>
            </a:r>
            <a:endParaRPr lang="en-AU" smtClean="0">
              <a:ea typeface="ＭＳ Ｐゴシック" pitchFamily="34" charset="-128"/>
            </a:endParaRPr>
          </a:p>
        </p:txBody>
      </p:sp>
    </p:spTree>
    <p:extLst>
      <p:ext uri="{BB962C8B-B14F-4D97-AF65-F5344CB8AC3E}">
        <p14:creationId xmlns:p14="http://schemas.microsoft.com/office/powerpoint/2010/main" val="2847317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7AC258-7291-4843-8F65-88A7E7414A80}" type="slidenum">
              <a:rPr lang="en-US"/>
              <a:pPr/>
              <a:t>170</a:t>
            </a:fld>
            <a:endParaRPr lang="en-US"/>
          </a:p>
        </p:txBody>
      </p:sp>
      <p:sp>
        <p:nvSpPr>
          <p:cNvPr id="1120258" name="Rectangle 2"/>
          <p:cNvSpPr>
            <a:spLocks noGrp="1" noRot="1" noChangeAspect="1" noChangeArrowheads="1" noTextEdit="1"/>
          </p:cNvSpPr>
          <p:nvPr>
            <p:ph type="sldImg"/>
          </p:nvPr>
        </p:nvSpPr>
        <p:spPr>
          <a:ln/>
        </p:spPr>
      </p:sp>
      <p:sp>
        <p:nvSpPr>
          <p:cNvPr id="1120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320855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AD5BFB-7E88-4A10-84AC-1D379DF2F41F}" type="slidenum">
              <a:rPr lang="en-US"/>
              <a:pPr/>
              <a:t>171</a:t>
            </a:fld>
            <a:endParaRPr lang="en-US"/>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153625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32FE0-6B6A-4B62-9DDA-3798E43362D2}" type="slidenum">
              <a:rPr lang="en-US"/>
              <a:pPr/>
              <a:t>172</a:t>
            </a:fld>
            <a:endParaRPr lang="en-US"/>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121022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1D273E-3B0D-4D9A-B5BE-854B665DA48C}" type="slidenum">
              <a:rPr lang="en-US"/>
              <a:pPr/>
              <a:t>173</a:t>
            </a:fld>
            <a:endParaRPr lang="en-US"/>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678956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9FC41C-C40A-4729-B272-53E139BF8699}" type="slidenum">
              <a:rPr lang="en-US"/>
              <a:pPr/>
              <a:t>174</a:t>
            </a:fld>
            <a:endParaRPr lang="en-US"/>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174328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15AA8-6CB9-4205-8A71-46BC70BB8668}" type="slidenum">
              <a:rPr lang="en-US"/>
              <a:pPr/>
              <a:t>175</a:t>
            </a:fld>
            <a:endParaRPr lang="en-US"/>
          </a:p>
        </p:txBody>
      </p:sp>
      <p:sp>
        <p:nvSpPr>
          <p:cNvPr id="1132546" name="Rectangle 2"/>
          <p:cNvSpPr>
            <a:spLocks noGrp="1" noRot="1" noChangeAspect="1" noChangeArrowheads="1" noTextEdit="1"/>
          </p:cNvSpPr>
          <p:nvPr>
            <p:ph type="sldImg"/>
          </p:nvPr>
        </p:nvSpPr>
        <p:spPr>
          <a:ln/>
        </p:spPr>
      </p:sp>
      <p:sp>
        <p:nvSpPr>
          <p:cNvPr id="1132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868106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DE6E21-8853-4669-9602-FBE52C5EEE1D}" type="slidenum">
              <a:rPr lang="en-US"/>
              <a:pPr/>
              <a:t>176</a:t>
            </a:fld>
            <a:endParaRPr lang="en-US"/>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234961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494227-9131-440B-BF8C-3B2BE6C09005}" type="slidenum">
              <a:rPr lang="en-US"/>
              <a:pPr/>
              <a:t>177</a:t>
            </a:fld>
            <a:endParaRPr lang="en-US"/>
          </a:p>
        </p:txBody>
      </p:sp>
      <p:sp>
        <p:nvSpPr>
          <p:cNvPr id="1140738" name="Rectangle 2"/>
          <p:cNvSpPr>
            <a:spLocks noGrp="1" noRot="1" noChangeAspect="1" noChangeArrowheads="1" noTextEdit="1"/>
          </p:cNvSpPr>
          <p:nvPr>
            <p:ph type="sldImg"/>
          </p:nvPr>
        </p:nvSpPr>
        <p:spPr>
          <a:ln/>
        </p:spPr>
      </p:sp>
      <p:sp>
        <p:nvSpPr>
          <p:cNvPr id="1140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0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80993F-0CA2-4E19-88A2-9FAB3CFC9F4C}" type="slidenum">
              <a:rPr lang="en-US"/>
              <a:pPr/>
              <a:t>178</a:t>
            </a:fld>
            <a:endParaRPr lang="en-US"/>
          </a:p>
        </p:txBody>
      </p:sp>
      <p:sp>
        <p:nvSpPr>
          <p:cNvPr id="1142786" name="Rectangle 2"/>
          <p:cNvSpPr>
            <a:spLocks noGrp="1" noRot="1" noChangeAspect="1" noChangeArrowheads="1" noTextEdit="1"/>
          </p:cNvSpPr>
          <p:nvPr>
            <p:ph type="sldImg"/>
          </p:nvPr>
        </p:nvSpPr>
        <p:spPr>
          <a:ln/>
        </p:spPr>
      </p:sp>
      <p:sp>
        <p:nvSpPr>
          <p:cNvPr id="1142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68275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34FD50-E6FE-4B0D-B5DE-834EE1862EFA}" type="slidenum">
              <a:rPr lang="en-US"/>
              <a:pPr/>
              <a:t>179</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6182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5"/>
          </p:nvPr>
        </p:nvSpPr>
        <p:spPr>
          <a:noFill/>
        </p:spPr>
        <p:txBody>
          <a:bodyPr/>
          <a:lstStyle/>
          <a:p>
            <a:fld id="{071DCA0E-ACCD-4239-A2CB-869B44C0DFDB}" type="slidenum">
              <a:rPr lang="en-AU"/>
              <a:pPr/>
              <a:t>37</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smtClean="0">
                <a:ea typeface="ＭＳ Ｐゴシック" pitchFamily="34" charset="-128"/>
                <a:cs typeface="Arial" charset="0"/>
              </a:rPr>
              <a:t>This general model shows that there are four basic tasks in designing a particular security service, as listed.</a:t>
            </a:r>
          </a:p>
        </p:txBody>
      </p:sp>
    </p:spTree>
    <p:extLst>
      <p:ext uri="{BB962C8B-B14F-4D97-AF65-F5344CB8AC3E}">
        <p14:creationId xmlns:p14="http://schemas.microsoft.com/office/powerpoint/2010/main" val="308444315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C72F69-A115-489C-8DC6-D1AA8738B8B0}" type="slidenum">
              <a:rPr lang="en-US"/>
              <a:pPr/>
              <a:t>180</a:t>
            </a:fld>
            <a:endParaRPr lang="en-US"/>
          </a:p>
        </p:txBody>
      </p:sp>
      <p:sp>
        <p:nvSpPr>
          <p:cNvPr id="1146882" name="Rectangle 2"/>
          <p:cNvSpPr>
            <a:spLocks noGrp="1" noRot="1" noChangeAspect="1" noChangeArrowheads="1" noTextEdit="1"/>
          </p:cNvSpPr>
          <p:nvPr>
            <p:ph type="sldImg"/>
          </p:nvPr>
        </p:nvSpPr>
        <p:spPr>
          <a:ln/>
        </p:spPr>
      </p:sp>
      <p:sp>
        <p:nvSpPr>
          <p:cNvPr id="1146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5027466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F5A528-F2FF-432B-83A1-0AD3942DA918}" type="slidenum">
              <a:rPr lang="en-US"/>
              <a:pPr/>
              <a:t>181</a:t>
            </a:fld>
            <a:endParaRPr lang="en-US"/>
          </a:p>
        </p:txBody>
      </p:sp>
      <p:sp>
        <p:nvSpPr>
          <p:cNvPr id="1148930" name="Rectangle 2"/>
          <p:cNvSpPr>
            <a:spLocks noGrp="1" noRot="1" noChangeAspect="1" noChangeArrowheads="1" noTextEdit="1"/>
          </p:cNvSpPr>
          <p:nvPr>
            <p:ph type="sldImg"/>
          </p:nvPr>
        </p:nvSpPr>
        <p:spPr>
          <a:ln/>
        </p:spPr>
      </p:sp>
      <p:sp>
        <p:nvSpPr>
          <p:cNvPr id="1148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20602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518F4-FC63-4946-8174-9A2C7B5DDFA6}" type="slidenum">
              <a:rPr lang="en-US"/>
              <a:pPr/>
              <a:t>182</a:t>
            </a:fld>
            <a:endParaRPr lang="en-US"/>
          </a:p>
        </p:txBody>
      </p:sp>
      <p:sp>
        <p:nvSpPr>
          <p:cNvPr id="1150978" name="Rectangle 2"/>
          <p:cNvSpPr>
            <a:spLocks noGrp="1" noRot="1" noChangeAspect="1" noChangeArrowheads="1" noTextEdit="1"/>
          </p:cNvSpPr>
          <p:nvPr>
            <p:ph type="sldImg"/>
          </p:nvPr>
        </p:nvSpPr>
        <p:spPr>
          <a:ln/>
        </p:spPr>
      </p:sp>
      <p:sp>
        <p:nvSpPr>
          <p:cNvPr id="1150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057887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DD850F-8085-4756-B47A-49A0B01BAA97}" type="slidenum">
              <a:rPr lang="en-US"/>
              <a:pPr/>
              <a:t>183</a:t>
            </a:fld>
            <a:endParaRPr lang="en-US"/>
          </a:p>
        </p:txBody>
      </p:sp>
      <p:sp>
        <p:nvSpPr>
          <p:cNvPr id="1009666" name="Rectangle 2"/>
          <p:cNvSpPr>
            <a:spLocks noGrp="1" noRot="1" noChangeAspect="1" noChangeArrowheads="1" noTextEdit="1"/>
          </p:cNvSpPr>
          <p:nvPr>
            <p:ph type="sldImg"/>
          </p:nvPr>
        </p:nvSpPr>
        <p:spPr>
          <a:ln/>
        </p:spPr>
      </p:sp>
      <p:sp>
        <p:nvSpPr>
          <p:cNvPr id="1009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185281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108EC0-E5A7-414C-A87E-BCC8E2E67398}" type="slidenum">
              <a:rPr lang="en-US"/>
              <a:pPr/>
              <a:t>184</a:t>
            </a:fld>
            <a:endParaRPr lang="en-US"/>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150964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737CD-54C0-4A0A-842F-74AB6676782B}" type="slidenum">
              <a:rPr lang="en-US"/>
              <a:pPr/>
              <a:t>185</a:t>
            </a:fld>
            <a:endParaRPr lang="en-US"/>
          </a:p>
        </p:txBody>
      </p:sp>
      <p:sp>
        <p:nvSpPr>
          <p:cNvPr id="1157122" name="Rectangle 2"/>
          <p:cNvSpPr>
            <a:spLocks noGrp="1" noRot="1" noChangeAspect="1" noChangeArrowheads="1" noTextEdit="1"/>
          </p:cNvSpPr>
          <p:nvPr>
            <p:ph type="sldImg"/>
          </p:nvPr>
        </p:nvSpPr>
        <p:spPr>
          <a:ln/>
        </p:spPr>
      </p:sp>
      <p:sp>
        <p:nvSpPr>
          <p:cNvPr id="1157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249456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3F54F4-6F35-45BC-9448-4CE311F2DFD3}" type="slidenum">
              <a:rPr lang="en-US"/>
              <a:pPr/>
              <a:t>186</a:t>
            </a:fld>
            <a:endParaRPr lang="en-US"/>
          </a:p>
        </p:txBody>
      </p:sp>
      <p:sp>
        <p:nvSpPr>
          <p:cNvPr id="1159170" name="Rectangle 2"/>
          <p:cNvSpPr>
            <a:spLocks noGrp="1" noRot="1" noChangeAspect="1" noChangeArrowheads="1" noTextEdit="1"/>
          </p:cNvSpPr>
          <p:nvPr>
            <p:ph type="sldImg"/>
          </p:nvPr>
        </p:nvSpPr>
        <p:spPr>
          <a:ln/>
        </p:spPr>
      </p:sp>
      <p:sp>
        <p:nvSpPr>
          <p:cNvPr id="1159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304331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0006E6-6A0D-4AFB-80D1-49C400A8C944}" type="slidenum">
              <a:rPr lang="en-US"/>
              <a:pPr/>
              <a:t>187</a:t>
            </a:fld>
            <a:endParaRPr lang="en-US"/>
          </a:p>
        </p:txBody>
      </p:sp>
      <p:sp>
        <p:nvSpPr>
          <p:cNvPr id="1161218" name="Rectangle 2"/>
          <p:cNvSpPr>
            <a:spLocks noGrp="1" noRot="1" noChangeAspect="1" noChangeArrowheads="1" noTextEdit="1"/>
          </p:cNvSpPr>
          <p:nvPr>
            <p:ph type="sldImg"/>
          </p:nvPr>
        </p:nvSpPr>
        <p:spPr>
          <a:ln/>
        </p:spPr>
      </p:sp>
      <p:sp>
        <p:nvSpPr>
          <p:cNvPr id="116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6873390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FD3575-4B6F-47E1-930C-EDB4B08FCEE8}" type="slidenum">
              <a:rPr lang="en-US"/>
              <a:pPr/>
              <a:t>188</a:t>
            </a:fld>
            <a:endParaRPr lang="en-US"/>
          </a:p>
        </p:txBody>
      </p:sp>
      <p:sp>
        <p:nvSpPr>
          <p:cNvPr id="1163266" name="Rectangle 2"/>
          <p:cNvSpPr>
            <a:spLocks noGrp="1" noRot="1" noChangeAspect="1" noChangeArrowheads="1" noTextEdit="1"/>
          </p:cNvSpPr>
          <p:nvPr>
            <p:ph type="sldImg"/>
          </p:nvPr>
        </p:nvSpPr>
        <p:spPr>
          <a:ln/>
        </p:spPr>
      </p:sp>
      <p:sp>
        <p:nvSpPr>
          <p:cNvPr id="1163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0554419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CE3424-3356-4FA7-9BB0-157D26F77B1F}" type="slidenum">
              <a:rPr lang="en-US"/>
              <a:pPr/>
              <a:t>189</a:t>
            </a:fld>
            <a:endParaRPr lang="en-US"/>
          </a:p>
        </p:txBody>
      </p:sp>
      <p:sp>
        <p:nvSpPr>
          <p:cNvPr id="1167362" name="Rectangle 2"/>
          <p:cNvSpPr>
            <a:spLocks noGrp="1" noRot="1" noChangeAspect="1" noChangeArrowheads="1" noTextEdit="1"/>
          </p:cNvSpPr>
          <p:nvPr>
            <p:ph type="sldImg"/>
          </p:nvPr>
        </p:nvSpPr>
        <p:spPr>
          <a:ln/>
        </p:spPr>
      </p:sp>
      <p:sp>
        <p:nvSpPr>
          <p:cNvPr id="1167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78269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fld id="{735DD1ED-ADDE-4413-A3B7-7A2FA3F403FB}" type="slidenum">
              <a:rPr lang="en-AU"/>
              <a:pPr/>
              <a:t>38</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r>
              <a:rPr lang="en-AU" smtClean="0">
                <a:ea typeface="ＭＳ Ｐゴシック" pitchFamily="34" charset="-128"/>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smtClean="0">
                <a:ea typeface="ＭＳ Ｐゴシック" pitchFamily="34" charset="-128"/>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smtClean="0">
              <a:ea typeface="ＭＳ Ｐゴシック" pitchFamily="34" charset="-128"/>
            </a:endParaRPr>
          </a:p>
        </p:txBody>
      </p:sp>
    </p:spTree>
    <p:extLst>
      <p:ext uri="{BB962C8B-B14F-4D97-AF65-F5344CB8AC3E}">
        <p14:creationId xmlns:p14="http://schemas.microsoft.com/office/powerpoint/2010/main" val="5806776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11EEC5-0801-4A85-93EC-115DB357EDF8}" type="slidenum">
              <a:rPr lang="en-US"/>
              <a:pPr/>
              <a:t>190</a:t>
            </a:fld>
            <a:endParaRPr lang="en-US"/>
          </a:p>
        </p:txBody>
      </p:sp>
      <p:sp>
        <p:nvSpPr>
          <p:cNvPr id="919554" name="Rectangle 2"/>
          <p:cNvSpPr>
            <a:spLocks noGrp="1" noRot="1" noChangeAspect="1" noChangeArrowheads="1" noTextEdit="1"/>
          </p:cNvSpPr>
          <p:nvPr>
            <p:ph type="sldImg"/>
          </p:nvPr>
        </p:nvSpPr>
        <p:spPr>
          <a:ln/>
        </p:spPr>
      </p:sp>
      <p:sp>
        <p:nvSpPr>
          <p:cNvPr id="919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10674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D575-8E92-40FC-BEC2-66B6280CB4E8}" type="slidenum">
              <a:rPr lang="en-US"/>
              <a:pPr/>
              <a:t>191</a:t>
            </a:fld>
            <a:endParaRPr lang="en-US"/>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339993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938DC-40D7-4A86-8574-CE039A84855D}" type="slidenum">
              <a:rPr lang="en-US"/>
              <a:pPr/>
              <a:t>192</a:t>
            </a:fld>
            <a:endParaRPr lang="en-US"/>
          </a:p>
        </p:txBody>
      </p:sp>
      <p:sp>
        <p:nvSpPr>
          <p:cNvPr id="1173506" name="Rectangle 2"/>
          <p:cNvSpPr>
            <a:spLocks noGrp="1" noRot="1" noChangeAspect="1" noChangeArrowheads="1" noTextEdit="1"/>
          </p:cNvSpPr>
          <p:nvPr>
            <p:ph type="sldImg"/>
          </p:nvPr>
        </p:nvSpPr>
        <p:spPr>
          <a:ln/>
        </p:spPr>
      </p:sp>
      <p:sp>
        <p:nvSpPr>
          <p:cNvPr id="117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41539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F66923-443B-4C44-9929-D5C97352197C}" type="slidenum">
              <a:rPr lang="en-US"/>
              <a:pPr/>
              <a:t>193</a:t>
            </a:fld>
            <a:endParaRPr lang="en-US"/>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356457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F29200-BCC4-4C21-A25C-A9DFB1F76E53}" type="slidenum">
              <a:rPr lang="en-US"/>
              <a:pPr/>
              <a:t>194</a:t>
            </a:fld>
            <a:endParaRPr lang="en-US"/>
          </a:p>
        </p:txBody>
      </p:sp>
      <p:sp>
        <p:nvSpPr>
          <p:cNvPr id="1189890" name="Rectangle 2"/>
          <p:cNvSpPr>
            <a:spLocks noGrp="1" noRot="1" noChangeAspect="1" noChangeArrowheads="1" noTextEdit="1"/>
          </p:cNvSpPr>
          <p:nvPr>
            <p:ph type="sldImg"/>
          </p:nvPr>
        </p:nvSpPr>
        <p:spPr>
          <a:ln/>
        </p:spPr>
      </p:sp>
      <p:sp>
        <p:nvSpPr>
          <p:cNvPr id="1189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2737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p:cNvSpPr>
            <a:spLocks noGrp="1" noChangeArrowheads="1"/>
          </p:cNvSpPr>
          <p:nvPr>
            <p:ph type="sldNum" sz="quarter" idx="5"/>
          </p:nvPr>
        </p:nvSpPr>
        <p:spPr>
          <a:noFill/>
        </p:spPr>
        <p:txBody>
          <a:bodyPr/>
          <a:lstStyle/>
          <a:p>
            <a:fld id="{E72DE60C-3DA9-47E9-B697-C55A2C26C29A}" type="slidenum">
              <a:rPr lang="en-AU"/>
              <a:pPr/>
              <a:t>39</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r>
              <a:rPr lang="en-US" smtClean="0">
                <a:ea typeface="ＭＳ Ｐゴシック" pitchFamily="34" charset="-128"/>
              </a:rPr>
              <a:t>Detail here the tasks needed to use this model.</a:t>
            </a:r>
          </a:p>
        </p:txBody>
      </p:sp>
    </p:spTree>
    <p:extLst>
      <p:ext uri="{BB962C8B-B14F-4D97-AF65-F5344CB8AC3E}">
        <p14:creationId xmlns:p14="http://schemas.microsoft.com/office/powerpoint/2010/main" val="2964816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09BAB7-F932-409D-AE1C-3E810E55D128}" type="slidenum">
              <a:rPr lang="en-AU"/>
              <a:pPr/>
              <a:t>57</a:t>
            </a:fld>
            <a:endParaRPr lang="en-AU"/>
          </a:p>
        </p:txBody>
      </p:sp>
      <p:sp>
        <p:nvSpPr>
          <p:cNvPr id="115714" name="Rectangle 1026"/>
          <p:cNvSpPr>
            <a:spLocks noGrp="1" noRot="1" noChangeAspect="1" noChangeArrowheads="1" noTextEdit="1"/>
          </p:cNvSpPr>
          <p:nvPr>
            <p:ph type="sldImg"/>
          </p:nvPr>
        </p:nvSpPr>
        <p:spPr>
          <a:ln/>
        </p:spPr>
      </p:sp>
      <p:sp>
        <p:nvSpPr>
          <p:cNvPr id="115715" name="Rectangle 1027"/>
          <p:cNvSpPr>
            <a:spLocks noGrp="1" noChangeArrowheads="1"/>
          </p:cNvSpPr>
          <p:nvPr>
            <p:ph type="body" idx="1"/>
          </p:nvPr>
        </p:nvSpPr>
        <p:spPr/>
        <p:txBody>
          <a:bodyPr/>
          <a:lstStyle/>
          <a:p>
            <a:r>
              <a:rPr lang="en-US">
                <a:latin typeface="Times-Roman" charset="0"/>
              </a:rPr>
              <a:t>Typically objective is to recover the key in use rather then simply to recover the plaintext of a single ciphertext.</a:t>
            </a:r>
          </a:p>
          <a:p>
            <a:r>
              <a:rPr lang="en-US">
                <a:latin typeface="Times-Roman" charset="0"/>
              </a:rPr>
              <a:t>There are two general approaches:</a:t>
            </a:r>
          </a:p>
          <a:p>
            <a:pPr>
              <a:buFontTx/>
              <a:buChar char="•"/>
            </a:pPr>
            <a:r>
              <a:rPr lang="en-US">
                <a:latin typeface="Times-Roman" charset="0"/>
              </a:rPr>
              <a:t>Cryptanalytic attacks rely on the nature of the algorithm plus perhaps some knowledge of the general characteristics of the plaintext or even some sample plaintext-ciphertext pairs.</a:t>
            </a:r>
          </a:p>
          <a:p>
            <a:pPr>
              <a:buFontTx/>
              <a:buChar char="•"/>
            </a:pPr>
            <a:r>
              <a:rPr lang="en-US">
                <a:latin typeface="Times-Roman" charset="0"/>
              </a:rPr>
              <a:t>Brute-force attacks</a:t>
            </a:r>
            <a:r>
              <a:rPr lang="en-US">
                <a:latin typeface="Helvetica" charset="0"/>
              </a:rPr>
              <a:t> </a:t>
            </a:r>
            <a:r>
              <a:rPr lang="en-US">
                <a:latin typeface="Times-Roman" charset="0"/>
              </a:rPr>
              <a:t>try every possible key on a piece of ciphertext until an intelligible translation into plaintext is obtained. On average,half of all possible keys must be tried to achieve success. </a:t>
            </a:r>
          </a:p>
        </p:txBody>
      </p:sp>
    </p:spTree>
    <p:extLst>
      <p:ext uri="{BB962C8B-B14F-4D97-AF65-F5344CB8AC3E}">
        <p14:creationId xmlns:p14="http://schemas.microsoft.com/office/powerpoint/2010/main" val="3163420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D10A4F-872D-4D5F-90AA-B3EF92BE39B6}" type="slidenum">
              <a:rPr lang="en-AU"/>
              <a:pPr/>
              <a:t>58</a:t>
            </a:fld>
            <a:endParaRPr lang="en-AU"/>
          </a:p>
        </p:txBody>
      </p:sp>
      <p:sp>
        <p:nvSpPr>
          <p:cNvPr id="116738" name="Rectangle 1026"/>
          <p:cNvSpPr>
            <a:spLocks noGrp="1" noRot="1" noChangeAspect="1" noChangeArrowheads="1" noTextEdit="1"/>
          </p:cNvSpPr>
          <p:nvPr>
            <p:ph type="sldImg"/>
          </p:nvPr>
        </p:nvSpPr>
        <p:spPr>
          <a:ln/>
        </p:spPr>
      </p:sp>
      <p:sp>
        <p:nvSpPr>
          <p:cNvPr id="116739" name="Rectangle 1027"/>
          <p:cNvSpPr>
            <a:spLocks noGrp="1" noChangeArrowheads="1"/>
          </p:cNvSpPr>
          <p:nvPr>
            <p:ph type="body" idx="1"/>
          </p:nvPr>
        </p:nvSpPr>
        <p:spPr/>
        <p:txBody>
          <a:bodyPr/>
          <a:lstStyle/>
          <a:p>
            <a:r>
              <a:rPr lang="en-US">
                <a:latin typeface="Times-Roman" charset="0"/>
              </a:rPr>
              <a:t>Stallings Table 2.1 summarizes the various types of cryptanalytic attacks, based on the amount of information known to the cryptanalyst, from least to most. The most difficult problem is presented when all that is available is the ciphertext only. In some cases, not even the encryption algorithm is known, but in general we can assume that the opponent does know the algorithm used for encryption. Then with increasing information have the other attacks. Generally, an encryption algorithm is designed to withstand a known-plaintext attack.</a:t>
            </a:r>
          </a:p>
        </p:txBody>
      </p:sp>
    </p:spTree>
    <p:extLst>
      <p:ext uri="{BB962C8B-B14F-4D97-AF65-F5344CB8AC3E}">
        <p14:creationId xmlns:p14="http://schemas.microsoft.com/office/powerpoint/2010/main" val="366184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7EAFDA-A705-42D8-96F0-BD5C08149D83}" type="slidenum">
              <a:rPr lang="en-US"/>
              <a:pPr/>
              <a:t>59</a:t>
            </a:fld>
            <a:endParaRPr lang="en-US"/>
          </a:p>
        </p:txBody>
      </p:sp>
      <p:sp>
        <p:nvSpPr>
          <p:cNvPr id="844802" name="Rectangle 2"/>
          <p:cNvSpPr>
            <a:spLocks noGrp="1" noRot="1" noChangeAspect="1" noChangeArrowheads="1" noTextEdit="1"/>
          </p:cNvSpPr>
          <p:nvPr>
            <p:ph type="sldImg"/>
          </p:nvPr>
        </p:nvSpPr>
        <p:spPr>
          <a:ln/>
        </p:spPr>
      </p:sp>
      <p:sp>
        <p:nvSpPr>
          <p:cNvPr id="844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0399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3" name="Rectangle 1"/>
          <p:cNvSpPr>
            <a:spLocks noGrp="1" noRot="1" noChangeAspect="1" noChangeArrowheads="1" noTextEdit="1"/>
          </p:cNvSpPr>
          <p:nvPr>
            <p:ph type="sldImg"/>
          </p:nvPr>
        </p:nvSpPr>
        <p:spPr bwMode="auto">
          <a:xfrm>
            <a:off x="1338263" y="914400"/>
            <a:ext cx="4179887" cy="3135313"/>
          </a:xfrm>
          <a:prstGeom prst="rect">
            <a:avLst/>
          </a:prstGeom>
          <a:solidFill>
            <a:srgbClr val="FFFFFF"/>
          </a:solidFill>
          <a:ln>
            <a:solidFill>
              <a:srgbClr val="000000"/>
            </a:solidFill>
            <a:miter lim="800000"/>
            <a:headEnd/>
            <a:tailEnd/>
          </a:ln>
        </p:spPr>
      </p:sp>
      <p:sp>
        <p:nvSpPr>
          <p:cNvPr id="131074" name="Rectangle 2"/>
          <p:cNvSpPr txBox="1">
            <a:spLocks noGrp="1" noChangeArrowheads="1"/>
          </p:cNvSpPr>
          <p:nvPr>
            <p:ph type="body" idx="1"/>
          </p:nvPr>
        </p:nvSpPr>
        <p:spPr bwMode="auto">
          <a:xfrm>
            <a:off x="1046350" y="4352637"/>
            <a:ext cx="4770904" cy="3478068"/>
          </a:xfrm>
          <a:prstGeom prst="rect">
            <a:avLst/>
          </a:prstGeom>
          <a:noFill/>
          <a:ln>
            <a:miter lim="800000"/>
            <a:headEnd/>
            <a:tailEnd/>
          </a:ln>
        </p:spPr>
        <p:txBody>
          <a:bodyPr wrap="none" anchor="ctr"/>
          <a:lstStyle/>
          <a:p>
            <a:endParaRPr lang="en-US"/>
          </a:p>
        </p:txBody>
      </p:sp>
    </p:spTree>
    <p:extLst>
      <p:ext uri="{BB962C8B-B14F-4D97-AF65-F5344CB8AC3E}">
        <p14:creationId xmlns:p14="http://schemas.microsoft.com/office/powerpoint/2010/main" val="2339008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9BC62-8C16-477E-A761-722149D1F204}" type="slidenum">
              <a:rPr lang="en-US"/>
              <a:pPr/>
              <a:t>60</a:t>
            </a:fld>
            <a:endParaRPr lang="en-US"/>
          </a:p>
        </p:txBody>
      </p:sp>
      <p:sp>
        <p:nvSpPr>
          <p:cNvPr id="750594" name="Rectangle 2"/>
          <p:cNvSpPr>
            <a:spLocks noGrp="1" noRot="1" noChangeAspect="1" noChangeArrowheads="1" noTextEdit="1"/>
          </p:cNvSpPr>
          <p:nvPr>
            <p:ph type="sldImg"/>
          </p:nvPr>
        </p:nvSpPr>
        <p:spPr>
          <a:ln/>
        </p:spPr>
      </p:sp>
      <p:sp>
        <p:nvSpPr>
          <p:cNvPr id="750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0312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209E68-4F00-440D-9E07-F59DF89EDF20}" type="slidenum">
              <a:rPr lang="en-US"/>
              <a:pPr/>
              <a:t>61</a:t>
            </a:fld>
            <a:endParaRPr lang="en-US"/>
          </a:p>
        </p:txBody>
      </p:sp>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23091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0B7591-7DAB-443B-BE20-35ED45D8ECEB}" type="slidenum">
              <a:rPr lang="en-US"/>
              <a:pPr/>
              <a:t>62</a:t>
            </a:fld>
            <a:endParaRPr lang="en-US"/>
          </a:p>
        </p:txBody>
      </p:sp>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0476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3856FE-A186-46FF-B4FF-40AD2A5E6676}" type="slidenum">
              <a:rPr lang="en-US"/>
              <a:pPr/>
              <a:t>63</a:t>
            </a:fld>
            <a:endParaRPr lang="en-US"/>
          </a:p>
        </p:txBody>
      </p:sp>
      <p:sp>
        <p:nvSpPr>
          <p:cNvPr id="857090" name="Rectangle 2"/>
          <p:cNvSpPr>
            <a:spLocks noGrp="1" noRot="1" noChangeAspect="1" noChangeArrowheads="1" noTextEdit="1"/>
          </p:cNvSpPr>
          <p:nvPr>
            <p:ph type="sldImg"/>
          </p:nvPr>
        </p:nvSpPr>
        <p:spPr>
          <a:ln/>
        </p:spPr>
      </p:sp>
      <p:sp>
        <p:nvSpPr>
          <p:cNvPr id="857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3811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530A32-950A-4735-955A-925443EAC6CE}" type="slidenum">
              <a:rPr lang="en-US"/>
              <a:pPr/>
              <a:t>64</a:t>
            </a:fld>
            <a:endParaRPr lang="en-US"/>
          </a:p>
        </p:txBody>
      </p:sp>
      <p:sp>
        <p:nvSpPr>
          <p:cNvPr id="861186" name="Rectangle 2"/>
          <p:cNvSpPr>
            <a:spLocks noGrp="1" noRot="1" noChangeAspect="1" noChangeArrowheads="1" noTextEdit="1"/>
          </p:cNvSpPr>
          <p:nvPr>
            <p:ph type="sldImg"/>
          </p:nvPr>
        </p:nvSpPr>
        <p:spPr>
          <a:ln/>
        </p:spPr>
      </p:sp>
      <p:sp>
        <p:nvSpPr>
          <p:cNvPr id="861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3201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F06E8C-E3D2-4001-B17D-3536C3F4CABF}" type="slidenum">
              <a:rPr lang="en-US"/>
              <a:pPr/>
              <a:t>65</a:t>
            </a:fld>
            <a:endParaRPr lang="en-US"/>
          </a:p>
        </p:txBody>
      </p:sp>
      <p:sp>
        <p:nvSpPr>
          <p:cNvPr id="766978" name="Rectangle 2"/>
          <p:cNvSpPr>
            <a:spLocks noGrp="1" noRot="1" noChangeAspect="1" noChangeArrowheads="1" noTextEdit="1"/>
          </p:cNvSpPr>
          <p:nvPr>
            <p:ph type="sldImg"/>
          </p:nvPr>
        </p:nvSpPr>
        <p:spPr>
          <a:ln/>
        </p:spPr>
      </p:sp>
      <p:sp>
        <p:nvSpPr>
          <p:cNvPr id="766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79707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F9705B-172F-43C3-90A3-61390A61020D}" type="slidenum">
              <a:rPr lang="en-US"/>
              <a:pPr/>
              <a:t>66</a:t>
            </a:fld>
            <a:endParaRPr lang="en-US"/>
          </a:p>
        </p:txBody>
      </p:sp>
      <p:sp>
        <p:nvSpPr>
          <p:cNvPr id="865282" name="Rectangle 2"/>
          <p:cNvSpPr>
            <a:spLocks noGrp="1" noRot="1" noChangeAspect="1" noChangeArrowheads="1" noTextEdit="1"/>
          </p:cNvSpPr>
          <p:nvPr>
            <p:ph type="sldImg"/>
          </p:nvPr>
        </p:nvSpPr>
        <p:spPr>
          <a:ln/>
        </p:spPr>
      </p:sp>
      <p:sp>
        <p:nvSpPr>
          <p:cNvPr id="86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67790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90C277-067D-4CC1-A6A0-2B0D6CA9D1E3}" type="slidenum">
              <a:rPr lang="en-US"/>
              <a:pPr/>
              <a:t>67</a:t>
            </a:fld>
            <a:endParaRPr lang="en-US"/>
          </a:p>
        </p:txBody>
      </p:sp>
      <p:sp>
        <p:nvSpPr>
          <p:cNvPr id="869378" name="Rectangle 2"/>
          <p:cNvSpPr>
            <a:spLocks noGrp="1" noRot="1" noChangeAspect="1" noChangeArrowheads="1" noTextEdit="1"/>
          </p:cNvSpPr>
          <p:nvPr>
            <p:ph type="sldImg"/>
          </p:nvPr>
        </p:nvSpPr>
        <p:spPr>
          <a:ln/>
        </p:spPr>
      </p:sp>
      <p:sp>
        <p:nvSpPr>
          <p:cNvPr id="869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6772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55551B-217D-4EC8-9D76-A1766940D52C}" type="slidenum">
              <a:rPr lang="en-US"/>
              <a:pPr/>
              <a:t>68</a:t>
            </a:fld>
            <a:endParaRPr lang="en-US"/>
          </a:p>
        </p:txBody>
      </p:sp>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54479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ED542B-97B8-43CC-9D64-CFEEAEB44208}" type="slidenum">
              <a:rPr lang="en-US"/>
              <a:pPr/>
              <a:t>69</a:t>
            </a:fld>
            <a:endParaRPr lang="en-US"/>
          </a:p>
        </p:txBody>
      </p:sp>
      <p:sp>
        <p:nvSpPr>
          <p:cNvPr id="875522" name="Rectangle 2"/>
          <p:cNvSpPr>
            <a:spLocks noGrp="1" noRot="1" noChangeAspect="1" noChangeArrowheads="1" noTextEdit="1"/>
          </p:cNvSpPr>
          <p:nvPr>
            <p:ph type="sldImg"/>
          </p:nvPr>
        </p:nvSpPr>
        <p:spPr>
          <a:ln/>
        </p:spPr>
      </p:sp>
      <p:sp>
        <p:nvSpPr>
          <p:cNvPr id="875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81527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p:cNvSpPr>
            <a:spLocks noGrp="1" noChangeArrowheads="1"/>
          </p:cNvSpPr>
          <p:nvPr>
            <p:ph type="sldNum" sz="quarter" idx="5"/>
          </p:nvPr>
        </p:nvSpPr>
        <p:spPr>
          <a:noFill/>
        </p:spPr>
        <p:txBody>
          <a:bodyPr/>
          <a:lstStyle/>
          <a:p>
            <a:fld id="{2FD2CBE6-AC00-4EB3-8F63-04CD054C4B3A}" type="slidenum">
              <a:rPr lang="en-AU"/>
              <a:pPr/>
              <a:t>23</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smtClean="0">
                <a:ea typeface="ＭＳ Ｐゴシック" pitchFamily="34" charset="-128"/>
                <a:cs typeface="Arial" charset="0"/>
              </a:rPr>
              <a:t>The OSI security architecture focuses on security attacks, mechanisms, and services. These can be defined briefly as follows:</a:t>
            </a:r>
          </a:p>
          <a:p>
            <a:pPr eaLnBrk="1" hangingPunct="1"/>
            <a:r>
              <a:rPr lang="en-US" smtClean="0">
                <a:ea typeface="ＭＳ Ｐゴシック" pitchFamily="34" charset="-128"/>
                <a:cs typeface="Arial" charset="0"/>
              </a:rPr>
              <a:t>• </a:t>
            </a:r>
            <a:r>
              <a:rPr lang="en-US" b="1" smtClean="0">
                <a:ea typeface="ＭＳ Ｐゴシック" pitchFamily="34" charset="-128"/>
                <a:cs typeface="Arial" charset="0"/>
              </a:rPr>
              <a:t>Security attack</a:t>
            </a:r>
            <a:r>
              <a:rPr lang="en-US" smtClean="0">
                <a:ea typeface="ＭＳ Ｐゴシック" pitchFamily="34" charset="-128"/>
                <a:cs typeface="Arial" charset="0"/>
              </a:rPr>
              <a:t>: Any action that compromises the security of information owned by an organization. </a:t>
            </a:r>
          </a:p>
          <a:p>
            <a:pPr eaLnBrk="1" hangingPunct="1"/>
            <a:r>
              <a:rPr lang="en-US" smtClean="0">
                <a:ea typeface="ＭＳ Ｐゴシック" pitchFamily="34" charset="-128"/>
                <a:cs typeface="Arial" charset="0"/>
              </a:rPr>
              <a:t>• </a:t>
            </a:r>
            <a:r>
              <a:rPr lang="en-US" b="1" smtClean="0">
                <a:ea typeface="ＭＳ Ｐゴシック" pitchFamily="34" charset="-128"/>
                <a:cs typeface="Arial" charset="0"/>
              </a:rPr>
              <a:t>Security mechanism</a:t>
            </a:r>
            <a:r>
              <a:rPr lang="en-US" smtClean="0">
                <a:ea typeface="ＭＳ Ｐゴシック" pitchFamily="34" charset="-128"/>
                <a:cs typeface="Arial" charset="0"/>
              </a:rPr>
              <a:t>: A process (or a device incorporating such a process) that is designed to detect, prevent, or recover from a security attack. </a:t>
            </a:r>
          </a:p>
          <a:p>
            <a:pPr eaLnBrk="1" hangingPunct="1"/>
            <a:r>
              <a:rPr lang="en-US" smtClean="0">
                <a:ea typeface="ＭＳ Ｐゴシック" pitchFamily="34" charset="-128"/>
                <a:cs typeface="Arial" charset="0"/>
              </a:rPr>
              <a:t>• </a:t>
            </a:r>
            <a:r>
              <a:rPr lang="en-US" b="1" smtClean="0">
                <a:ea typeface="ＭＳ Ｐゴシック" pitchFamily="34" charset="-128"/>
                <a:cs typeface="Arial" charset="0"/>
              </a:rPr>
              <a:t>Security service</a:t>
            </a:r>
            <a:r>
              <a:rPr lang="en-US" smtClean="0">
                <a:ea typeface="ＭＳ Ｐゴシック" pitchFamily="34" charset="-128"/>
                <a:cs typeface="Arial"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eaLnBrk="1" hangingPunct="1"/>
            <a:r>
              <a:rPr lang="en-US" smtClean="0">
                <a:ea typeface="ＭＳ Ｐゴシック" pitchFamily="34" charset="-128"/>
                <a:cs typeface="Arial" charset="0"/>
              </a:rPr>
              <a:t>In the literature, the terms </a:t>
            </a:r>
            <a:r>
              <a:rPr lang="en-US" i="1" smtClean="0">
                <a:ea typeface="ＭＳ Ｐゴシック" pitchFamily="34" charset="-128"/>
                <a:cs typeface="Arial" charset="0"/>
              </a:rPr>
              <a:t>threat and attack </a:t>
            </a:r>
            <a:r>
              <a:rPr lang="en-US" smtClean="0">
                <a:ea typeface="ＭＳ Ｐゴシック" pitchFamily="34" charset="-128"/>
                <a:cs typeface="Arial" charset="0"/>
              </a:rPr>
              <a:t>are commonly used to mean more or less the same thing. Table 1.1 provides definitions taken from RFC 2828, </a:t>
            </a:r>
            <a:r>
              <a:rPr lang="en-US" i="1" smtClean="0">
                <a:ea typeface="ＭＳ Ｐゴシック" pitchFamily="34" charset="-128"/>
                <a:cs typeface="Arial" charset="0"/>
              </a:rPr>
              <a:t>Internet Security Glossary.</a:t>
            </a:r>
          </a:p>
          <a:p>
            <a:pPr eaLnBrk="1" hangingPunct="1"/>
            <a:r>
              <a:rPr lang="en-US" b="1" smtClean="0">
                <a:ea typeface="ＭＳ Ｐゴシック" pitchFamily="34" charset="-128"/>
                <a:cs typeface="Arial" charset="0"/>
              </a:rPr>
              <a:t>Threat - </a:t>
            </a:r>
            <a:r>
              <a:rPr lang="en-US" smtClean="0">
                <a:ea typeface="ＭＳ Ｐゴシック" pitchFamily="34" charset="-128"/>
                <a:cs typeface="Arial" charset="0"/>
              </a:rPr>
              <a:t>A potential for violation of security, which exists when there is a circumstance, capability, action, or event that could breach security and cause harm. That is, a threat is a possible danger that might exploit a vulnerability.</a:t>
            </a:r>
          </a:p>
          <a:p>
            <a:pPr eaLnBrk="1" hangingPunct="1"/>
            <a:r>
              <a:rPr lang="en-US" b="1" smtClean="0">
                <a:ea typeface="ＭＳ Ｐゴシック" pitchFamily="34" charset="-128"/>
                <a:cs typeface="Arial" charset="0"/>
              </a:rPr>
              <a:t>Attack - </a:t>
            </a:r>
            <a:r>
              <a:rPr lang="en-US" smtClean="0">
                <a:ea typeface="ＭＳ Ｐゴシック" pitchFamily="34" charset="-128"/>
                <a:cs typeface="Arial" charset="0"/>
              </a:rPr>
              <a:t>An assault on system security that derives from an intelligent threat; that is, an intelligent act that is a deliberate attempt (especially in the sense of a method or technique) to evade security services and violate the security policy of a system.</a:t>
            </a:r>
          </a:p>
        </p:txBody>
      </p:sp>
    </p:spTree>
    <p:extLst>
      <p:ext uri="{BB962C8B-B14F-4D97-AF65-F5344CB8AC3E}">
        <p14:creationId xmlns:p14="http://schemas.microsoft.com/office/powerpoint/2010/main" val="829435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9A2AAA-64B8-417E-B39C-A5E47B70BF49}" type="slidenum">
              <a:rPr lang="en-US"/>
              <a:pPr/>
              <a:t>70</a:t>
            </a:fld>
            <a:endParaRPr lang="en-US"/>
          </a:p>
        </p:txBody>
      </p:sp>
      <p:sp>
        <p:nvSpPr>
          <p:cNvPr id="881666" name="Rectangle 2"/>
          <p:cNvSpPr>
            <a:spLocks noGrp="1" noRot="1" noChangeAspect="1" noChangeArrowheads="1" noTextEdit="1"/>
          </p:cNvSpPr>
          <p:nvPr>
            <p:ph type="sldImg"/>
          </p:nvPr>
        </p:nvSpPr>
        <p:spPr>
          <a:ln/>
        </p:spPr>
      </p:sp>
      <p:sp>
        <p:nvSpPr>
          <p:cNvPr id="881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91038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A992C0-C495-4403-AD05-6624054405B1}" type="slidenum">
              <a:rPr lang="en-US"/>
              <a:pPr/>
              <a:t>71</a:t>
            </a:fld>
            <a:endParaRPr lang="en-US"/>
          </a:p>
        </p:txBody>
      </p:sp>
      <p:sp>
        <p:nvSpPr>
          <p:cNvPr id="877570" name="Rectangle 2"/>
          <p:cNvSpPr>
            <a:spLocks noGrp="1" noRot="1" noChangeAspect="1" noChangeArrowheads="1" noTextEdit="1"/>
          </p:cNvSpPr>
          <p:nvPr>
            <p:ph type="sldImg"/>
          </p:nvPr>
        </p:nvSpPr>
        <p:spPr>
          <a:ln/>
        </p:spPr>
      </p:sp>
      <p:sp>
        <p:nvSpPr>
          <p:cNvPr id="87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1798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7FDD07-AB4B-43E1-A3B4-98E333E22B90}" type="slidenum">
              <a:rPr lang="en-US"/>
              <a:pPr/>
              <a:t>72</a:t>
            </a:fld>
            <a:endParaRPr lang="en-US"/>
          </a:p>
        </p:txBody>
      </p:sp>
      <p:sp>
        <p:nvSpPr>
          <p:cNvPr id="879618" name="Rectangle 2"/>
          <p:cNvSpPr>
            <a:spLocks noGrp="1" noRot="1" noChangeAspect="1" noChangeArrowheads="1" noTextEdit="1"/>
          </p:cNvSpPr>
          <p:nvPr>
            <p:ph type="sldImg"/>
          </p:nvPr>
        </p:nvSpPr>
        <p:spPr>
          <a:ln/>
        </p:spPr>
      </p:sp>
      <p:sp>
        <p:nvSpPr>
          <p:cNvPr id="87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741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C665C-BDCE-4B4D-BD12-679D747A02F9}" type="slidenum">
              <a:rPr lang="en-US"/>
              <a:pPr/>
              <a:t>73</a:t>
            </a:fld>
            <a:endParaRPr lang="en-US"/>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98310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6581EC-3D20-4CA1-9DD4-41587935D700}" type="slidenum">
              <a:rPr lang="en-US"/>
              <a:pPr/>
              <a:t>74</a:t>
            </a:fld>
            <a:endParaRPr lang="en-US"/>
          </a:p>
        </p:txBody>
      </p:sp>
      <p:sp>
        <p:nvSpPr>
          <p:cNvPr id="885762" name="Rectangle 2"/>
          <p:cNvSpPr>
            <a:spLocks noGrp="1" noRot="1" noChangeAspect="1" noChangeArrowheads="1" noTextEdit="1"/>
          </p:cNvSpPr>
          <p:nvPr>
            <p:ph type="sldImg"/>
          </p:nvPr>
        </p:nvSpPr>
        <p:spPr>
          <a:ln/>
        </p:spPr>
      </p:sp>
      <p:sp>
        <p:nvSpPr>
          <p:cNvPr id="885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88974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053B77-F28B-4B27-B0A7-6BE73093A06A}" type="slidenum">
              <a:rPr lang="en-US"/>
              <a:pPr/>
              <a:t>75</a:t>
            </a:fld>
            <a:endParaRPr lang="en-US"/>
          </a:p>
        </p:txBody>
      </p:sp>
      <p:sp>
        <p:nvSpPr>
          <p:cNvPr id="887810" name="Rectangle 2"/>
          <p:cNvSpPr>
            <a:spLocks noGrp="1" noRot="1" noChangeAspect="1" noChangeArrowheads="1" noTextEdit="1"/>
          </p:cNvSpPr>
          <p:nvPr>
            <p:ph type="sldImg"/>
          </p:nvPr>
        </p:nvSpPr>
        <p:spPr>
          <a:ln/>
        </p:spPr>
      </p:sp>
      <p:sp>
        <p:nvSpPr>
          <p:cNvPr id="887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09576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CB0A2-DD03-44F3-9B4F-9A06B2CA2DC3}" type="slidenum">
              <a:rPr lang="en-US"/>
              <a:pPr/>
              <a:t>76</a:t>
            </a:fld>
            <a:endParaRPr lang="en-US"/>
          </a:p>
        </p:txBody>
      </p:sp>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5864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3E8410-A5CF-4FB9-9E57-CE990FDA4466}" type="slidenum">
              <a:rPr lang="en-US"/>
              <a:pPr/>
              <a:t>77</a:t>
            </a:fld>
            <a:endParaRPr lang="en-US"/>
          </a:p>
        </p:txBody>
      </p:sp>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88774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87E08-88E9-4DD9-9CE8-D1DEC823AB8C}" type="slidenum">
              <a:rPr lang="en-US"/>
              <a:pPr/>
              <a:t>78</a:t>
            </a:fld>
            <a:endParaRPr lang="en-US"/>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9450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3529D8-BDC3-4395-850D-06170CD837EB}" type="slidenum">
              <a:rPr lang="en-US"/>
              <a:pPr/>
              <a:t>79</a:t>
            </a:fld>
            <a:endParaRPr lang="en-US"/>
          </a:p>
        </p:txBody>
      </p:sp>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35514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p:cNvSpPr>
            <a:spLocks noGrp="1" noChangeArrowheads="1"/>
          </p:cNvSpPr>
          <p:nvPr>
            <p:ph type="sldNum" sz="quarter" idx="5"/>
          </p:nvPr>
        </p:nvSpPr>
        <p:spPr>
          <a:noFill/>
        </p:spPr>
        <p:txBody>
          <a:bodyPr/>
          <a:lstStyle/>
          <a:p>
            <a:fld id="{CB915A03-D44B-4535-A306-CBA0DF1BC422}" type="slidenum">
              <a:rPr lang="en-AU"/>
              <a:pPr/>
              <a:t>26</a:t>
            </a:fld>
            <a:endParaRPr lang="en-AU"/>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r>
              <a:rPr lang="en-US" smtClean="0">
                <a:ea typeface="ＭＳ Ｐゴシック" pitchFamily="34" charset="-128"/>
                <a:cs typeface="Arial" charset="0"/>
              </a:rPr>
              <a:t>A useful means of classifying security attacks, used both in X.800 and RFC 2828, is in terms of </a:t>
            </a:r>
            <a:r>
              <a:rPr lang="en-US" i="1" smtClean="0">
                <a:ea typeface="ＭＳ Ｐゴシック" pitchFamily="34" charset="-128"/>
                <a:cs typeface="Arial" charset="0"/>
              </a:rPr>
              <a:t>passive attacks </a:t>
            </a:r>
            <a:r>
              <a:rPr lang="en-US" smtClean="0">
                <a:ea typeface="ＭＳ Ｐゴシック" pitchFamily="34" charset="-128"/>
                <a:cs typeface="Arial" charset="0"/>
              </a:rPr>
              <a:t>and </a:t>
            </a:r>
            <a:r>
              <a:rPr lang="en-US" i="1" smtClean="0">
                <a:ea typeface="ＭＳ Ｐゴシック" pitchFamily="34" charset="-128"/>
                <a:cs typeface="Arial" charset="0"/>
              </a:rPr>
              <a:t>active attacks. </a:t>
            </a:r>
            <a:r>
              <a:rPr lang="en-US" smtClean="0">
                <a:ea typeface="ＭＳ Ｐゴシック" pitchFamily="34" charset="-128"/>
                <a:cs typeface="Arial" charset="0"/>
              </a:rPr>
              <a:t>A passive attack attempts to learn or make use of information from the system but does not affect system resources.</a:t>
            </a:r>
            <a:endParaRPr lang="en-US" b="1" smtClean="0">
              <a:ea typeface="ＭＳ Ｐゴシック" pitchFamily="34" charset="-128"/>
              <a:cs typeface="Arial" charset="0"/>
            </a:endParaRPr>
          </a:p>
          <a:p>
            <a:pPr eaLnBrk="1" hangingPunct="1"/>
            <a:r>
              <a:rPr lang="en-US" i="1" smtClean="0">
                <a:ea typeface="ＭＳ Ｐゴシック" pitchFamily="34" charset="-128"/>
                <a:cs typeface="Arial" charset="0"/>
              </a:rPr>
              <a:t>Passive attacks </a:t>
            </a:r>
            <a:r>
              <a:rPr lang="en-US" smtClean="0">
                <a:ea typeface="ＭＳ Ｐゴシック" pitchFamily="34" charset="-128"/>
                <a:cs typeface="Arial" charset="0"/>
              </a:rPr>
              <a:t>are in the nature of eavesdropping on, or monitoring of, transmissions. The goal of the opponent is to obtain information that is being transmitted. Two types of passive attacks are</a:t>
            </a:r>
            <a:r>
              <a:rPr lang="en-AU" smtClean="0">
                <a:ea typeface="ＭＳ Ｐゴシック" pitchFamily="34" charset="-128"/>
                <a:cs typeface="Arial" charset="0"/>
              </a:rPr>
              <a:t>:</a:t>
            </a:r>
          </a:p>
          <a:p>
            <a:pPr eaLnBrk="1" hangingPunct="1"/>
            <a:r>
              <a:rPr lang="en-US" smtClean="0">
                <a:ea typeface="ＭＳ Ｐゴシック" pitchFamily="34" charset="-128"/>
                <a:cs typeface="Arial" charset="0"/>
              </a:rPr>
              <a:t>+ release of message contents - as shown above in Stallings Figure 1.2a here</a:t>
            </a:r>
          </a:p>
          <a:p>
            <a:pPr eaLnBrk="1" hangingPunct="1"/>
            <a:r>
              <a:rPr lang="en-US" smtClean="0">
                <a:ea typeface="ＭＳ Ｐゴシック" pitchFamily="34" charset="-128"/>
                <a:cs typeface="Arial" charset="0"/>
              </a:rPr>
              <a:t>+ traffic analysis - monitor traffic flow to determine location and identity of communicating hosts and could observe the frequency and length of messages being exchanged</a:t>
            </a:r>
          </a:p>
          <a:p>
            <a:pPr eaLnBrk="1" hangingPunct="1"/>
            <a:r>
              <a:rPr lang="en-US" smtClean="0">
                <a:ea typeface="ＭＳ Ｐゴシック" pitchFamily="34" charset="-128"/>
                <a:cs typeface="Arial" charset="0"/>
              </a:rPr>
              <a:t>These attacks are difficult to detect because they do not involve any alteration of the data.</a:t>
            </a:r>
          </a:p>
          <a:p>
            <a:pPr eaLnBrk="1" hangingPunct="1"/>
            <a:endParaRPr lang="en-US" smtClean="0">
              <a:ea typeface="ＭＳ Ｐゴシック" pitchFamily="34" charset="-128"/>
              <a:cs typeface="Arial" charset="0"/>
            </a:endParaRPr>
          </a:p>
        </p:txBody>
      </p:sp>
    </p:spTree>
    <p:extLst>
      <p:ext uri="{BB962C8B-B14F-4D97-AF65-F5344CB8AC3E}">
        <p14:creationId xmlns:p14="http://schemas.microsoft.com/office/powerpoint/2010/main" val="3288808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34EA8-56E6-49D5-90F6-C4D3D2D2E81E}" type="slidenum">
              <a:rPr lang="en-US"/>
              <a:pPr/>
              <a:t>80</a:t>
            </a:fld>
            <a:endParaRPr lang="en-US"/>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0588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A74345-092A-4141-ABDF-78A22D2E4520}" type="slidenum">
              <a:rPr lang="en-US"/>
              <a:pPr/>
              <a:t>81</a:t>
            </a:fld>
            <a:endParaRPr lang="en-US"/>
          </a:p>
        </p:txBody>
      </p:sp>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90066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0684CF-4EE1-4467-9E0F-63C69D78150D}" type="slidenum">
              <a:rPr lang="en-US"/>
              <a:pPr/>
              <a:t>82</a:t>
            </a:fld>
            <a:endParaRPr lang="en-US"/>
          </a:p>
        </p:txBody>
      </p:sp>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050973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12B6E-E9A4-40A0-92F0-35E900DD1DE5}" type="slidenum">
              <a:rPr lang="en-US"/>
              <a:pPr/>
              <a:t>83</a:t>
            </a:fld>
            <a:endParaRPr lang="en-US"/>
          </a:p>
        </p:txBody>
      </p:sp>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74350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4D4B73-F1E3-4A93-9A2A-4298A1367B90}" type="slidenum">
              <a:rPr lang="en-US"/>
              <a:pPr/>
              <a:t>84</a:t>
            </a:fld>
            <a:endParaRPr lang="en-US"/>
          </a:p>
        </p:txBody>
      </p:sp>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9951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17CC7D-5CE2-43B5-A166-B69532750555}" type="slidenum">
              <a:rPr lang="en-US"/>
              <a:pPr/>
              <a:t>85</a:t>
            </a:fld>
            <a:endParaRPr lang="en-US"/>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34518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5983F2-E2B8-40F9-BD72-7FA91A2EEAA3}" type="slidenum">
              <a:rPr lang="en-US"/>
              <a:pPr/>
              <a:t>86</a:t>
            </a:fld>
            <a:endParaRPr lang="en-US"/>
          </a:p>
        </p:txBody>
      </p:sp>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23830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643CB6-DA30-4B9B-981D-5A4F2BFA9A98}" type="slidenum">
              <a:rPr lang="en-US"/>
              <a:pPr/>
              <a:t>87</a:t>
            </a:fld>
            <a:endParaRPr lang="en-US"/>
          </a:p>
        </p:txBody>
      </p:sp>
      <p:sp>
        <p:nvSpPr>
          <p:cNvPr id="752642" name="Rectangle 2"/>
          <p:cNvSpPr>
            <a:spLocks noGrp="1" noRot="1" noChangeAspect="1" noChangeArrowheads="1" noTextEdit="1"/>
          </p:cNvSpPr>
          <p:nvPr>
            <p:ph type="sldImg"/>
          </p:nvPr>
        </p:nvSpPr>
        <p:spPr>
          <a:ln/>
        </p:spPr>
      </p:sp>
      <p:sp>
        <p:nvSpPr>
          <p:cNvPr id="752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0336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26D0D9-D198-449E-8191-420CE28B513D}" type="slidenum">
              <a:rPr lang="en-US"/>
              <a:pPr/>
              <a:t>88</a:t>
            </a:fld>
            <a:endParaRPr lang="en-US"/>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50002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FA9CA-0361-4916-9CBC-AFCFE8F35845}" type="slidenum">
              <a:rPr lang="en-US"/>
              <a:pPr/>
              <a:t>89</a:t>
            </a:fld>
            <a:endParaRPr lang="en-US"/>
          </a:p>
        </p:txBody>
      </p:sp>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12366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31"/>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A8A5442-CD42-4F48-ADBC-965AD81D3190}" type="slidenum">
              <a:rPr lang="en-AU" sz="1200"/>
              <a:pPr algn="r"/>
              <a:t>27</a:t>
            </a:fld>
            <a:endParaRPr lang="en-AU"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smtClean="0">
                <a:ea typeface="ＭＳ Ｐゴシック" pitchFamily="34" charset="-128"/>
                <a:cs typeface="Arial" charset="0"/>
              </a:rPr>
              <a:t>A useful means of classifying security attacks, used both in X.800 and RFC 2828, is in terms of </a:t>
            </a:r>
            <a:r>
              <a:rPr lang="en-US" i="1" smtClean="0">
                <a:ea typeface="ＭＳ Ｐゴシック" pitchFamily="34" charset="-128"/>
                <a:cs typeface="Arial" charset="0"/>
              </a:rPr>
              <a:t>passive attacks </a:t>
            </a:r>
            <a:r>
              <a:rPr lang="en-US" smtClean="0">
                <a:ea typeface="ＭＳ Ｐゴシック" pitchFamily="34" charset="-128"/>
                <a:cs typeface="Arial" charset="0"/>
              </a:rPr>
              <a:t>and </a:t>
            </a:r>
            <a:r>
              <a:rPr lang="en-US" i="1" smtClean="0">
                <a:ea typeface="ＭＳ Ｐゴシック" pitchFamily="34" charset="-128"/>
                <a:cs typeface="Arial" charset="0"/>
              </a:rPr>
              <a:t>active attacks. </a:t>
            </a:r>
            <a:r>
              <a:rPr lang="en-US" smtClean="0">
                <a:ea typeface="ＭＳ Ｐゴシック" pitchFamily="34" charset="-128"/>
                <a:cs typeface="Arial" charset="0"/>
              </a:rPr>
              <a:t>A passive attack attempts to learn or make use of information from the system but does not affect system resources.</a:t>
            </a:r>
            <a:endParaRPr lang="en-US" b="1" smtClean="0">
              <a:ea typeface="ＭＳ Ｐゴシック" pitchFamily="34" charset="-128"/>
              <a:cs typeface="Arial" charset="0"/>
            </a:endParaRPr>
          </a:p>
          <a:p>
            <a:pPr eaLnBrk="1" hangingPunct="1"/>
            <a:r>
              <a:rPr lang="en-US" i="1" smtClean="0">
                <a:ea typeface="ＭＳ Ｐゴシック" pitchFamily="34" charset="-128"/>
                <a:cs typeface="Arial" charset="0"/>
              </a:rPr>
              <a:t>Passive attacks </a:t>
            </a:r>
            <a:r>
              <a:rPr lang="en-US" smtClean="0">
                <a:ea typeface="ＭＳ Ｐゴシック" pitchFamily="34" charset="-128"/>
                <a:cs typeface="Arial" charset="0"/>
              </a:rPr>
              <a:t>are in the nature of eavesdropping on, or monitoring of, transmissions. The goal of the opponent is to obtain information that is being transmitted. Two types of passive attacks are</a:t>
            </a:r>
            <a:r>
              <a:rPr lang="en-AU" smtClean="0">
                <a:ea typeface="ＭＳ Ｐゴシック" pitchFamily="34" charset="-128"/>
                <a:cs typeface="Arial" charset="0"/>
              </a:rPr>
              <a:t>:</a:t>
            </a:r>
          </a:p>
          <a:p>
            <a:pPr eaLnBrk="1" hangingPunct="1"/>
            <a:r>
              <a:rPr lang="en-US" smtClean="0">
                <a:ea typeface="ＭＳ Ｐゴシック" pitchFamily="34" charset="-128"/>
                <a:cs typeface="Arial" charset="0"/>
              </a:rPr>
              <a:t>+ release of message contents - as shown above in Stallings Figure 1.2a here</a:t>
            </a:r>
          </a:p>
          <a:p>
            <a:pPr eaLnBrk="1" hangingPunct="1"/>
            <a:r>
              <a:rPr lang="en-US" smtClean="0">
                <a:ea typeface="ＭＳ Ｐゴシック" pitchFamily="34" charset="-128"/>
                <a:cs typeface="Arial" charset="0"/>
              </a:rPr>
              <a:t>+ traffic analysis - monitor traffic flow to determine location and identity of communicating hosts and could observe the frequency and length of messages being exchanged</a:t>
            </a:r>
          </a:p>
          <a:p>
            <a:pPr eaLnBrk="1" hangingPunct="1"/>
            <a:r>
              <a:rPr lang="en-US" smtClean="0">
                <a:ea typeface="ＭＳ Ｐゴシック" pitchFamily="34" charset="-128"/>
                <a:cs typeface="Arial" charset="0"/>
              </a:rPr>
              <a:t>These attacks are difficult to detect because they do not involve any alteration of the data.</a:t>
            </a:r>
          </a:p>
          <a:p>
            <a:pPr eaLnBrk="1" hangingPunct="1"/>
            <a:endParaRPr lang="en-US" smtClean="0">
              <a:ea typeface="ＭＳ Ｐゴシック" pitchFamily="34" charset="-128"/>
              <a:cs typeface="Arial" charset="0"/>
            </a:endParaRPr>
          </a:p>
        </p:txBody>
      </p:sp>
    </p:spTree>
    <p:extLst>
      <p:ext uri="{BB962C8B-B14F-4D97-AF65-F5344CB8AC3E}">
        <p14:creationId xmlns:p14="http://schemas.microsoft.com/office/powerpoint/2010/main" val="11254096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235D7-0809-4995-BB98-B366EC6FD73A}" type="slidenum">
              <a:rPr lang="en-US"/>
              <a:pPr/>
              <a:t>90</a:t>
            </a:fld>
            <a:endParaRPr lang="en-US"/>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52981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0A71C-354C-431D-B014-5E2C93E0029F}" type="slidenum">
              <a:rPr lang="en-US"/>
              <a:pPr/>
              <a:t>91</a:t>
            </a:fld>
            <a:endParaRPr lang="en-US"/>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30792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31E557-8A28-428E-8596-FB04630E10A2}" type="slidenum">
              <a:rPr lang="en-US"/>
              <a:pPr/>
              <a:t>92</a:t>
            </a:fld>
            <a:endParaRPr lang="en-US"/>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09166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CBA8C2-00AB-4851-ADC4-6C3BC77233F0}" type="slidenum">
              <a:rPr lang="en-US"/>
              <a:pPr/>
              <a:t>93</a:t>
            </a:fld>
            <a:endParaRPr lang="en-US"/>
          </a:p>
        </p:txBody>
      </p:sp>
      <p:sp>
        <p:nvSpPr>
          <p:cNvPr id="932866" name="Rectangle 2"/>
          <p:cNvSpPr>
            <a:spLocks noGrp="1" noRot="1" noChangeAspect="1" noChangeArrowheads="1" noTextEdit="1"/>
          </p:cNvSpPr>
          <p:nvPr>
            <p:ph type="sldImg"/>
          </p:nvPr>
        </p:nvSpPr>
        <p:spPr>
          <a:ln/>
        </p:spPr>
      </p:sp>
      <p:sp>
        <p:nvSpPr>
          <p:cNvPr id="93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16042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CEAE52-23E8-46E0-9F81-4B0E5A939029}" type="slidenum">
              <a:rPr lang="en-US"/>
              <a:pPr/>
              <a:t>94</a:t>
            </a:fld>
            <a:endParaRPr lang="en-US"/>
          </a:p>
        </p:txBody>
      </p:sp>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81224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47A20D-CD64-4AB2-848F-8B72D2A5069A}" type="slidenum">
              <a:rPr lang="en-US"/>
              <a:pPr/>
              <a:t>95</a:t>
            </a:fld>
            <a:endParaRPr lang="en-US"/>
          </a:p>
        </p:txBody>
      </p:sp>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2608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293BCE-C138-4ACC-8B99-CF337F4AD4BC}" type="slidenum">
              <a:rPr lang="en-US"/>
              <a:pPr/>
              <a:t>96</a:t>
            </a:fld>
            <a:endParaRPr 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552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5BA7D-1B70-42A0-B7A1-6613BBD21DA6}" type="slidenum">
              <a:rPr lang="en-US"/>
              <a:pPr/>
              <a:t>97</a:t>
            </a:fld>
            <a:endParaRPr lang="en-US"/>
          </a:p>
        </p:txBody>
      </p:sp>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590257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FB2C5-2D68-46C3-B00A-FEF6CC5F4BFE}" type="slidenum">
              <a:rPr lang="en-US"/>
              <a:pPr/>
              <a:t>98</a:t>
            </a:fld>
            <a:endParaRPr lang="en-US"/>
          </a:p>
        </p:txBody>
      </p:sp>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6559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9BAB60-5D90-43F6-8198-CECEED12ED9E}" type="slidenum">
              <a:rPr lang="en-US"/>
              <a:pPr/>
              <a:t>99</a:t>
            </a:fld>
            <a:endParaRPr lang="en-US"/>
          </a:p>
        </p:txBody>
      </p:sp>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8240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563936F-758F-4AEE-9627-3D6583792F2C}" type="slidenum">
              <a:rPr lang="en-AU" sz="1200"/>
              <a:pPr algn="r"/>
              <a:t>28</a:t>
            </a:fld>
            <a:endParaRPr lang="en-AU"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smtClean="0">
                <a:ea typeface="ＭＳ Ｐゴシック" pitchFamily="34" charset="-128"/>
                <a:cs typeface="Arial" charset="0"/>
              </a:rPr>
              <a:t>A useful means of classifying security attacks, used both in X.800 and RFC 2828, is in terms of </a:t>
            </a:r>
            <a:r>
              <a:rPr lang="en-US" i="1" smtClean="0">
                <a:ea typeface="ＭＳ Ｐゴシック" pitchFamily="34" charset="-128"/>
                <a:cs typeface="Arial" charset="0"/>
              </a:rPr>
              <a:t>passive attacks </a:t>
            </a:r>
            <a:r>
              <a:rPr lang="en-US" smtClean="0">
                <a:ea typeface="ＭＳ Ｐゴシック" pitchFamily="34" charset="-128"/>
                <a:cs typeface="Arial" charset="0"/>
              </a:rPr>
              <a:t>and </a:t>
            </a:r>
            <a:r>
              <a:rPr lang="en-US" i="1" smtClean="0">
                <a:ea typeface="ＭＳ Ｐゴシック" pitchFamily="34" charset="-128"/>
                <a:cs typeface="Arial" charset="0"/>
              </a:rPr>
              <a:t>active attacks. </a:t>
            </a:r>
            <a:r>
              <a:rPr lang="en-US" smtClean="0">
                <a:ea typeface="ＭＳ Ｐゴシック" pitchFamily="34" charset="-128"/>
                <a:cs typeface="Arial" charset="0"/>
              </a:rPr>
              <a:t>A passive attack attempts to learn or make use of information from the system but does not affect system resources.</a:t>
            </a:r>
            <a:endParaRPr lang="en-US" b="1" smtClean="0">
              <a:ea typeface="ＭＳ Ｐゴシック" pitchFamily="34" charset="-128"/>
              <a:cs typeface="Arial" charset="0"/>
            </a:endParaRPr>
          </a:p>
          <a:p>
            <a:pPr eaLnBrk="1" hangingPunct="1"/>
            <a:r>
              <a:rPr lang="en-US" i="1" smtClean="0">
                <a:ea typeface="ＭＳ Ｐゴシック" pitchFamily="34" charset="-128"/>
                <a:cs typeface="Arial" charset="0"/>
              </a:rPr>
              <a:t>Passive attacks </a:t>
            </a:r>
            <a:r>
              <a:rPr lang="en-US" smtClean="0">
                <a:ea typeface="ＭＳ Ｐゴシック" pitchFamily="34" charset="-128"/>
                <a:cs typeface="Arial" charset="0"/>
              </a:rPr>
              <a:t>are in the nature of eavesdropping on, or monitoring of, transmissions. The goal of the opponent is to obtain information that is being transmitted. Two types of passive attacks are</a:t>
            </a:r>
            <a:r>
              <a:rPr lang="en-AU" smtClean="0">
                <a:ea typeface="ＭＳ Ｐゴシック" pitchFamily="34" charset="-128"/>
                <a:cs typeface="Arial" charset="0"/>
              </a:rPr>
              <a:t>:</a:t>
            </a:r>
          </a:p>
          <a:p>
            <a:pPr eaLnBrk="1" hangingPunct="1"/>
            <a:r>
              <a:rPr lang="en-US" smtClean="0">
                <a:ea typeface="ＭＳ Ｐゴシック" pitchFamily="34" charset="-128"/>
                <a:cs typeface="Arial" charset="0"/>
              </a:rPr>
              <a:t>+ release of message contents - as shown above in Stallings Figure 1.2a here</a:t>
            </a:r>
          </a:p>
          <a:p>
            <a:pPr eaLnBrk="1" hangingPunct="1"/>
            <a:r>
              <a:rPr lang="en-US" smtClean="0">
                <a:ea typeface="ＭＳ Ｐゴシック" pitchFamily="34" charset="-128"/>
                <a:cs typeface="Arial" charset="0"/>
              </a:rPr>
              <a:t>+ traffic analysis - monitor traffic flow to determine location and identity of communicating hosts and could observe the frequency and length of messages being exchanged</a:t>
            </a:r>
          </a:p>
          <a:p>
            <a:pPr eaLnBrk="1" hangingPunct="1"/>
            <a:r>
              <a:rPr lang="en-US" smtClean="0">
                <a:ea typeface="ＭＳ Ｐゴシック" pitchFamily="34" charset="-128"/>
                <a:cs typeface="Arial" charset="0"/>
              </a:rPr>
              <a:t>These attacks are difficult to detect because they do not involve any alteration of the data.</a:t>
            </a:r>
          </a:p>
          <a:p>
            <a:pPr eaLnBrk="1" hangingPunct="1"/>
            <a:endParaRPr lang="en-US" smtClean="0">
              <a:ea typeface="ＭＳ Ｐゴシック" pitchFamily="34" charset="-128"/>
              <a:cs typeface="Arial" charset="0"/>
            </a:endParaRPr>
          </a:p>
        </p:txBody>
      </p:sp>
    </p:spTree>
    <p:extLst>
      <p:ext uri="{BB962C8B-B14F-4D97-AF65-F5344CB8AC3E}">
        <p14:creationId xmlns:p14="http://schemas.microsoft.com/office/powerpoint/2010/main" val="14835963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C3CBF2-AF67-45D7-BE44-96ED2AA4862D}" type="slidenum">
              <a:rPr lang="en-US"/>
              <a:pPr/>
              <a:t>100</a:t>
            </a:fld>
            <a:endParaRPr lang="en-US"/>
          </a:p>
        </p:txBody>
      </p:sp>
      <p:sp>
        <p:nvSpPr>
          <p:cNvPr id="947202" name="Rectangle 2"/>
          <p:cNvSpPr>
            <a:spLocks noGrp="1" noRot="1" noChangeAspect="1" noChangeArrowheads="1" noTextEdit="1"/>
          </p:cNvSpPr>
          <p:nvPr>
            <p:ph type="sldImg"/>
          </p:nvPr>
        </p:nvSpPr>
        <p:spPr>
          <a:ln/>
        </p:spPr>
      </p:sp>
      <p:sp>
        <p:nvSpPr>
          <p:cNvPr id="947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255408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BAA4AE-5219-4450-8812-ECC480E356C1}" type="slidenum">
              <a:rPr lang="en-US"/>
              <a:pPr/>
              <a:t>101</a:t>
            </a:fld>
            <a:endParaRPr lang="en-US"/>
          </a:p>
        </p:txBody>
      </p:sp>
      <p:sp>
        <p:nvSpPr>
          <p:cNvPr id="949250" name="Rectangle 2"/>
          <p:cNvSpPr>
            <a:spLocks noGrp="1" noRot="1" noChangeAspect="1" noChangeArrowheads="1" noTextEdit="1"/>
          </p:cNvSpPr>
          <p:nvPr>
            <p:ph type="sldImg"/>
          </p:nvPr>
        </p:nvSpPr>
        <p:spPr>
          <a:ln/>
        </p:spPr>
      </p:sp>
      <p:sp>
        <p:nvSpPr>
          <p:cNvPr id="949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97057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2A11B9-388F-4A7F-B8B1-413A2896C6AE}" type="slidenum">
              <a:rPr lang="en-US"/>
              <a:pPr/>
              <a:t>102</a:t>
            </a:fld>
            <a:endParaRPr lang="en-US"/>
          </a:p>
        </p:txBody>
      </p:sp>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04962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979AB7-6F43-4482-9829-909FEE4F4300}" type="slidenum">
              <a:rPr lang="en-US"/>
              <a:pPr/>
              <a:t>103</a:t>
            </a:fld>
            <a:endParaRPr lang="en-US"/>
          </a:p>
        </p:txBody>
      </p:sp>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419055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CA3897-0393-4014-A043-869CF5F6F561}" type="slidenum">
              <a:rPr lang="en-US"/>
              <a:pPr/>
              <a:t>104</a:t>
            </a:fld>
            <a:endParaRPr 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15356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D577CB-3121-4C94-9A6D-A91CB9EC05DF}" type="slidenum">
              <a:rPr lang="en-US"/>
              <a:pPr/>
              <a:t>105</a:t>
            </a:fld>
            <a:endParaRPr lang="en-US"/>
          </a:p>
        </p:txBody>
      </p:sp>
      <p:sp>
        <p:nvSpPr>
          <p:cNvPr id="957442" name="Rectangle 2"/>
          <p:cNvSpPr>
            <a:spLocks noGrp="1" noRot="1" noChangeAspect="1" noChangeArrowheads="1" noTextEdit="1"/>
          </p:cNvSpPr>
          <p:nvPr>
            <p:ph type="sldImg"/>
          </p:nvPr>
        </p:nvSpPr>
        <p:spPr>
          <a:ln/>
        </p:spPr>
      </p:sp>
      <p:sp>
        <p:nvSpPr>
          <p:cNvPr id="957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280882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56837A-BAB6-469A-84B6-BA6DEDC6F1BE}" type="slidenum">
              <a:rPr lang="en-US"/>
              <a:pPr/>
              <a:t>106</a:t>
            </a:fld>
            <a:endParaRPr lang="en-US"/>
          </a:p>
        </p:txBody>
      </p:sp>
      <p:sp>
        <p:nvSpPr>
          <p:cNvPr id="959490" name="Rectangle 2"/>
          <p:cNvSpPr>
            <a:spLocks noGrp="1" noRot="1" noChangeAspect="1" noChangeArrowheads="1" noTextEdit="1"/>
          </p:cNvSpPr>
          <p:nvPr>
            <p:ph type="sldImg"/>
          </p:nvPr>
        </p:nvSpPr>
        <p:spPr>
          <a:ln/>
        </p:spPr>
      </p:sp>
      <p:sp>
        <p:nvSpPr>
          <p:cNvPr id="959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441160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915FDE-8803-4138-BA2B-8D28AC83FA1E}" type="slidenum">
              <a:rPr lang="en-US"/>
              <a:pPr/>
              <a:t>107</a:t>
            </a:fld>
            <a:endParaRPr lang="en-US"/>
          </a:p>
        </p:txBody>
      </p:sp>
      <p:sp>
        <p:nvSpPr>
          <p:cNvPr id="961538" name="Rectangle 2"/>
          <p:cNvSpPr>
            <a:spLocks noGrp="1" noRot="1" noChangeAspect="1" noChangeArrowheads="1" noTextEdit="1"/>
          </p:cNvSpPr>
          <p:nvPr>
            <p:ph type="sldImg"/>
          </p:nvPr>
        </p:nvSpPr>
        <p:spPr>
          <a:ln/>
        </p:spPr>
      </p:sp>
      <p:sp>
        <p:nvSpPr>
          <p:cNvPr id="961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864287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8990E-6CEE-4E0C-8AB3-61247FAF9216}" type="slidenum">
              <a:rPr lang="en-US"/>
              <a:pPr/>
              <a:t>108</a:t>
            </a:fld>
            <a:endParaRPr lang="en-US"/>
          </a:p>
        </p:txBody>
      </p:sp>
      <p:sp>
        <p:nvSpPr>
          <p:cNvPr id="963586" name="Rectangle 2"/>
          <p:cNvSpPr>
            <a:spLocks noGrp="1" noRot="1" noChangeAspect="1" noChangeArrowheads="1" noTextEdit="1"/>
          </p:cNvSpPr>
          <p:nvPr>
            <p:ph type="sldImg"/>
          </p:nvPr>
        </p:nvSpPr>
        <p:spPr>
          <a:ln/>
        </p:spPr>
      </p:sp>
      <p:sp>
        <p:nvSpPr>
          <p:cNvPr id="9635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5467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683EC-EF66-4E4E-8BF2-97B861119A56}" type="slidenum">
              <a:rPr lang="en-US"/>
              <a:pPr/>
              <a:t>109</a:t>
            </a:fld>
            <a:endParaRPr lang="en-US"/>
          </a:p>
        </p:txBody>
      </p:sp>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63741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19F5B5A-075A-495E-89B0-FDD7483ACA18}" type="slidenum">
              <a:rPr lang="en-AU" sz="1200"/>
              <a:pPr algn="r"/>
              <a:t>29</a:t>
            </a:fld>
            <a:endParaRPr lang="en-AU"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en-US" smtClean="0">
                <a:ea typeface="ＭＳ Ｐゴシック" pitchFamily="34" charset="-128"/>
                <a:cs typeface="Arial" charset="0"/>
              </a:rPr>
              <a:t>A useful means of classifying security attacks, used both in X.800 and RFC 2828, is in terms of </a:t>
            </a:r>
            <a:r>
              <a:rPr lang="en-US" i="1" smtClean="0">
                <a:ea typeface="ＭＳ Ｐゴシック" pitchFamily="34" charset="-128"/>
                <a:cs typeface="Arial" charset="0"/>
              </a:rPr>
              <a:t>passive attacks </a:t>
            </a:r>
            <a:r>
              <a:rPr lang="en-US" smtClean="0">
                <a:ea typeface="ＭＳ Ｐゴシック" pitchFamily="34" charset="-128"/>
                <a:cs typeface="Arial" charset="0"/>
              </a:rPr>
              <a:t>and </a:t>
            </a:r>
            <a:r>
              <a:rPr lang="en-US" i="1" smtClean="0">
                <a:ea typeface="ＭＳ Ｐゴシック" pitchFamily="34" charset="-128"/>
                <a:cs typeface="Arial" charset="0"/>
              </a:rPr>
              <a:t>active attacks. </a:t>
            </a:r>
            <a:r>
              <a:rPr lang="en-US" smtClean="0">
                <a:ea typeface="ＭＳ Ｐゴシック" pitchFamily="34" charset="-128"/>
                <a:cs typeface="Arial" charset="0"/>
              </a:rPr>
              <a:t>A passive attack attempts to learn or make use of information from the system but does not affect system resources.</a:t>
            </a:r>
            <a:endParaRPr lang="en-US" b="1" smtClean="0">
              <a:ea typeface="ＭＳ Ｐゴシック" pitchFamily="34" charset="-128"/>
              <a:cs typeface="Arial" charset="0"/>
            </a:endParaRPr>
          </a:p>
          <a:p>
            <a:pPr eaLnBrk="1" hangingPunct="1"/>
            <a:r>
              <a:rPr lang="en-US" i="1" smtClean="0">
                <a:ea typeface="ＭＳ Ｐゴシック" pitchFamily="34" charset="-128"/>
                <a:cs typeface="Arial" charset="0"/>
              </a:rPr>
              <a:t>Passive attacks </a:t>
            </a:r>
            <a:r>
              <a:rPr lang="en-US" smtClean="0">
                <a:ea typeface="ＭＳ Ｐゴシック" pitchFamily="34" charset="-128"/>
                <a:cs typeface="Arial" charset="0"/>
              </a:rPr>
              <a:t>are in the nature of eavesdropping on, or monitoring of, transmissions. The goal of the opponent is to obtain information that is being transmitted. Two types of passive attacks are</a:t>
            </a:r>
            <a:r>
              <a:rPr lang="en-AU" smtClean="0">
                <a:ea typeface="ＭＳ Ｐゴシック" pitchFamily="34" charset="-128"/>
                <a:cs typeface="Arial" charset="0"/>
              </a:rPr>
              <a:t>:</a:t>
            </a:r>
          </a:p>
          <a:p>
            <a:pPr eaLnBrk="1" hangingPunct="1"/>
            <a:r>
              <a:rPr lang="en-US" smtClean="0">
                <a:ea typeface="ＭＳ Ｐゴシック" pitchFamily="34" charset="-128"/>
                <a:cs typeface="Arial" charset="0"/>
              </a:rPr>
              <a:t>+ release of message contents - as shown above in Stallings Figure 1.2a here</a:t>
            </a:r>
          </a:p>
          <a:p>
            <a:pPr eaLnBrk="1" hangingPunct="1"/>
            <a:r>
              <a:rPr lang="en-US" smtClean="0">
                <a:ea typeface="ＭＳ Ｐゴシック" pitchFamily="34" charset="-128"/>
                <a:cs typeface="Arial" charset="0"/>
              </a:rPr>
              <a:t>+ traffic analysis - monitor traffic flow to determine location and identity of communicating hosts and could observe the frequency and length of messages being exchanged</a:t>
            </a:r>
          </a:p>
          <a:p>
            <a:pPr eaLnBrk="1" hangingPunct="1"/>
            <a:r>
              <a:rPr lang="en-US" smtClean="0">
                <a:ea typeface="ＭＳ Ｐゴシック" pitchFamily="34" charset="-128"/>
                <a:cs typeface="Arial" charset="0"/>
              </a:rPr>
              <a:t>These attacks are difficult to detect because they do not involve any alteration of the data.</a:t>
            </a:r>
          </a:p>
          <a:p>
            <a:pPr eaLnBrk="1" hangingPunct="1"/>
            <a:endParaRPr lang="en-US" smtClean="0">
              <a:ea typeface="ＭＳ Ｐゴシック" pitchFamily="34" charset="-128"/>
              <a:cs typeface="Arial" charset="0"/>
            </a:endParaRPr>
          </a:p>
        </p:txBody>
      </p:sp>
    </p:spTree>
    <p:extLst>
      <p:ext uri="{BB962C8B-B14F-4D97-AF65-F5344CB8AC3E}">
        <p14:creationId xmlns:p14="http://schemas.microsoft.com/office/powerpoint/2010/main" val="39688606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418895-72F0-4729-83CF-15A89ECBFB1D}" type="slidenum">
              <a:rPr lang="en-US"/>
              <a:pPr/>
              <a:t>110</a:t>
            </a:fld>
            <a:endParaRPr lang="en-US"/>
          </a:p>
        </p:txBody>
      </p:sp>
      <p:sp>
        <p:nvSpPr>
          <p:cNvPr id="975874" name="Rectangle 2"/>
          <p:cNvSpPr>
            <a:spLocks noGrp="1" noRot="1" noChangeAspect="1" noChangeArrowheads="1" noTextEdit="1"/>
          </p:cNvSpPr>
          <p:nvPr>
            <p:ph type="sldImg"/>
          </p:nvPr>
        </p:nvSpPr>
        <p:spPr>
          <a:ln/>
        </p:spPr>
      </p:sp>
      <p:sp>
        <p:nvSpPr>
          <p:cNvPr id="975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31528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7CC2C9-2764-49EC-A179-FBF8C94D4F7E}" type="slidenum">
              <a:rPr lang="en-US"/>
              <a:pPr/>
              <a:t>111</a:t>
            </a:fld>
            <a:endParaRPr lang="en-US"/>
          </a:p>
        </p:txBody>
      </p:sp>
      <p:sp>
        <p:nvSpPr>
          <p:cNvPr id="969730" name="Rectangle 2"/>
          <p:cNvSpPr>
            <a:spLocks noGrp="1" noRot="1" noChangeAspect="1" noChangeArrowheads="1" noTextEdit="1"/>
          </p:cNvSpPr>
          <p:nvPr>
            <p:ph type="sldImg"/>
          </p:nvPr>
        </p:nvSpPr>
        <p:spPr>
          <a:ln/>
        </p:spPr>
      </p:sp>
      <p:sp>
        <p:nvSpPr>
          <p:cNvPr id="969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172773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DF7ED1-F8B3-4F01-917C-0EEF57AF4FC2}" type="slidenum">
              <a:rPr lang="en-US"/>
              <a:pPr/>
              <a:t>112</a:t>
            </a:fld>
            <a:endParaRPr lang="en-US"/>
          </a:p>
        </p:txBody>
      </p:sp>
      <p:sp>
        <p:nvSpPr>
          <p:cNvPr id="977922" name="Rectangle 2"/>
          <p:cNvSpPr>
            <a:spLocks noGrp="1" noRot="1" noChangeAspect="1" noChangeArrowheads="1" noTextEdit="1"/>
          </p:cNvSpPr>
          <p:nvPr>
            <p:ph type="sldImg"/>
          </p:nvPr>
        </p:nvSpPr>
        <p:spPr>
          <a:ln/>
        </p:spPr>
      </p:sp>
      <p:sp>
        <p:nvSpPr>
          <p:cNvPr id="977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86321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700651-A55E-44C9-A2A2-CCD84D339B44}" type="slidenum">
              <a:rPr lang="en-US"/>
              <a:pPr/>
              <a:t>113</a:t>
            </a:fld>
            <a:endParaRPr lang="en-US"/>
          </a:p>
        </p:txBody>
      </p:sp>
      <p:sp>
        <p:nvSpPr>
          <p:cNvPr id="979970" name="Rectangle 2"/>
          <p:cNvSpPr>
            <a:spLocks noGrp="1" noRot="1" noChangeAspect="1" noChangeArrowheads="1" noTextEdit="1"/>
          </p:cNvSpPr>
          <p:nvPr>
            <p:ph type="sldImg"/>
          </p:nvPr>
        </p:nvSpPr>
        <p:spPr>
          <a:ln/>
        </p:spPr>
      </p:sp>
      <p:sp>
        <p:nvSpPr>
          <p:cNvPr id="979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051613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30796-8763-4960-8029-960903878653}" type="slidenum">
              <a:rPr lang="en-US"/>
              <a:pPr/>
              <a:t>114</a:t>
            </a:fld>
            <a:endParaRPr lang="en-US"/>
          </a:p>
        </p:txBody>
      </p:sp>
      <p:sp>
        <p:nvSpPr>
          <p:cNvPr id="982018" name="Rectangle 2"/>
          <p:cNvSpPr>
            <a:spLocks noGrp="1" noRot="1" noChangeAspect="1" noChangeArrowheads="1" noTextEdit="1"/>
          </p:cNvSpPr>
          <p:nvPr>
            <p:ph type="sldImg"/>
          </p:nvPr>
        </p:nvSpPr>
        <p:spPr>
          <a:ln/>
        </p:spPr>
      </p:sp>
      <p:sp>
        <p:nvSpPr>
          <p:cNvPr id="982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795649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D6428-853E-42F8-9336-BA6E3A1AA895}" type="slidenum">
              <a:rPr lang="en-US"/>
              <a:pPr/>
              <a:t>115</a:t>
            </a:fld>
            <a:endParaRPr lang="en-US"/>
          </a:p>
        </p:txBody>
      </p:sp>
      <p:sp>
        <p:nvSpPr>
          <p:cNvPr id="984066" name="Rectangle 2"/>
          <p:cNvSpPr>
            <a:spLocks noGrp="1" noRot="1" noChangeAspect="1" noChangeArrowheads="1" noTextEdit="1"/>
          </p:cNvSpPr>
          <p:nvPr>
            <p:ph type="sldImg"/>
          </p:nvPr>
        </p:nvSpPr>
        <p:spPr>
          <a:ln/>
        </p:spPr>
      </p:sp>
      <p:sp>
        <p:nvSpPr>
          <p:cNvPr id="984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08289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0D7E8D-DE94-4870-BACC-CEDC3E671733}" type="slidenum">
              <a:rPr lang="en-US"/>
              <a:pPr/>
              <a:t>116</a:t>
            </a:fld>
            <a:endParaRPr lang="en-US"/>
          </a:p>
        </p:txBody>
      </p:sp>
      <p:sp>
        <p:nvSpPr>
          <p:cNvPr id="986114" name="Rectangle 2"/>
          <p:cNvSpPr>
            <a:spLocks noGrp="1" noRot="1" noChangeAspect="1" noChangeArrowheads="1" noTextEdit="1"/>
          </p:cNvSpPr>
          <p:nvPr>
            <p:ph type="sldImg"/>
          </p:nvPr>
        </p:nvSpPr>
        <p:spPr>
          <a:ln/>
        </p:spPr>
      </p:sp>
      <p:sp>
        <p:nvSpPr>
          <p:cNvPr id="986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158050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A3E481-AFAB-410D-8FED-7E303E8BDA7A}" type="slidenum">
              <a:rPr lang="en-US"/>
              <a:pPr/>
              <a:t>117</a:t>
            </a:fld>
            <a:endParaRPr lang="en-US"/>
          </a:p>
        </p:txBody>
      </p:sp>
      <p:sp>
        <p:nvSpPr>
          <p:cNvPr id="988162" name="Rectangle 2"/>
          <p:cNvSpPr>
            <a:spLocks noGrp="1" noRot="1" noChangeAspect="1" noChangeArrowheads="1" noTextEdit="1"/>
          </p:cNvSpPr>
          <p:nvPr>
            <p:ph type="sldImg"/>
          </p:nvPr>
        </p:nvSpPr>
        <p:spPr>
          <a:ln/>
        </p:spPr>
      </p:sp>
      <p:sp>
        <p:nvSpPr>
          <p:cNvPr id="988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17601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C1B24B-D1FA-4877-B1CC-07DD5F8EB7C3}" type="slidenum">
              <a:rPr lang="en-US"/>
              <a:pPr/>
              <a:t>118</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92932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5961FE-5F26-4F88-9486-39445CFB074F}" type="slidenum">
              <a:rPr lang="en-US"/>
              <a:pPr/>
              <a:t>119</a:t>
            </a:fld>
            <a:endParaRPr lang="en-US"/>
          </a:p>
        </p:txBody>
      </p:sp>
      <p:sp>
        <p:nvSpPr>
          <p:cNvPr id="990210" name="Rectangle 2"/>
          <p:cNvSpPr>
            <a:spLocks noGrp="1" noRot="1" noChangeAspect="1" noChangeArrowheads="1" noTextEdit="1"/>
          </p:cNvSpPr>
          <p:nvPr>
            <p:ph type="sldImg"/>
          </p:nvPr>
        </p:nvSpPr>
        <p:spPr>
          <a:ln/>
        </p:spPr>
      </p:sp>
      <p:sp>
        <p:nvSpPr>
          <p:cNvPr id="990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0001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31"/>
          <p:cNvSpPr>
            <a:spLocks noGrp="1" noChangeArrowheads="1"/>
          </p:cNvSpPr>
          <p:nvPr>
            <p:ph type="sldNum" sz="quarter" idx="5"/>
          </p:nvPr>
        </p:nvSpPr>
        <p:spPr>
          <a:noFill/>
        </p:spPr>
        <p:txBody>
          <a:bodyPr/>
          <a:lstStyle/>
          <a:p>
            <a:fld id="{0C934180-86E7-4FBC-BD29-60B26DAF9AC1}" type="slidenum">
              <a:rPr lang="en-AU"/>
              <a:pPr/>
              <a:t>30</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smtClean="0">
                <a:ea typeface="ＭＳ Ｐゴシック" pitchFamily="34" charset="-128"/>
                <a:cs typeface="Arial" charset="0"/>
              </a:rPr>
              <a:t>Active attacks involve some modification of the data stream or the creation of a false stream and can be subdivided into four categories: masquerade, replay, modification of messages, and denial of service</a:t>
            </a:r>
            <a:r>
              <a:rPr lang="en-AU" smtClean="0">
                <a:ea typeface="ＭＳ Ｐゴシック" pitchFamily="34" charset="-128"/>
                <a:cs typeface="Arial" charset="0"/>
              </a:rPr>
              <a:t>:</a:t>
            </a:r>
          </a:p>
          <a:p>
            <a:pPr eaLnBrk="1" hangingPunct="1">
              <a:lnSpc>
                <a:spcPct val="90000"/>
              </a:lnSpc>
              <a:buFontTx/>
              <a:buChar char="•"/>
            </a:pPr>
            <a:r>
              <a:rPr lang="en-US" smtClean="0">
                <a:ea typeface="ＭＳ Ｐゴシック" pitchFamily="34" charset="-128"/>
                <a:cs typeface="Arial" charset="0"/>
              </a:rPr>
              <a:t> masquerade of one entity as some other</a:t>
            </a:r>
            <a:endParaRPr lang="en-AU" smtClean="0">
              <a:ea typeface="ＭＳ Ｐゴシック" pitchFamily="34" charset="-128"/>
              <a:cs typeface="Arial" charset="0"/>
            </a:endParaRPr>
          </a:p>
          <a:p>
            <a:pPr eaLnBrk="1" hangingPunct="1">
              <a:lnSpc>
                <a:spcPct val="90000"/>
              </a:lnSpc>
              <a:buFontTx/>
              <a:buChar char="•"/>
            </a:pPr>
            <a:r>
              <a:rPr lang="en-US" smtClean="0">
                <a:ea typeface="ＭＳ Ｐゴシック" pitchFamily="34" charset="-128"/>
                <a:cs typeface="Arial" charset="0"/>
              </a:rPr>
              <a:t> replay previous messages (as shown above in Stallings Figure 1.3b)</a:t>
            </a:r>
          </a:p>
          <a:p>
            <a:pPr eaLnBrk="1" hangingPunct="1">
              <a:lnSpc>
                <a:spcPct val="90000"/>
              </a:lnSpc>
              <a:buFontTx/>
              <a:buChar char="•"/>
            </a:pPr>
            <a:r>
              <a:rPr lang="en-US" smtClean="0">
                <a:ea typeface="ＭＳ Ｐゴシック" pitchFamily="34" charset="-128"/>
                <a:cs typeface="Arial" charset="0"/>
              </a:rPr>
              <a:t> modify/alter (part of) messages in transit to produce an unauthorized effect</a:t>
            </a:r>
          </a:p>
          <a:p>
            <a:pPr eaLnBrk="1" hangingPunct="1">
              <a:buFontTx/>
              <a:buChar char="•"/>
            </a:pPr>
            <a:r>
              <a:rPr lang="en-US" smtClean="0">
                <a:ea typeface="ＭＳ Ｐゴシック" pitchFamily="34" charset="-128"/>
                <a:cs typeface="Arial" charset="0"/>
              </a:rPr>
              <a:t> denial of service - prevents or inhibits the normal use or management of communications facilities</a:t>
            </a:r>
          </a:p>
          <a:p>
            <a:pPr eaLnBrk="1" hangingPunct="1">
              <a:lnSpc>
                <a:spcPct val="90000"/>
              </a:lnSpc>
            </a:pPr>
            <a:r>
              <a:rPr lang="en-US" smtClean="0">
                <a:ea typeface="ＭＳ Ｐゴシック" pitchFamily="34" charset="-128"/>
                <a:cs typeface="Arial"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smtClean="0">
              <a:ea typeface="ＭＳ Ｐゴシック" pitchFamily="34" charset="-128"/>
              <a:cs typeface="Arial" charset="0"/>
            </a:endParaRPr>
          </a:p>
        </p:txBody>
      </p:sp>
    </p:spTree>
    <p:extLst>
      <p:ext uri="{BB962C8B-B14F-4D97-AF65-F5344CB8AC3E}">
        <p14:creationId xmlns:p14="http://schemas.microsoft.com/office/powerpoint/2010/main" val="28293802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407361-EE3F-49EC-8AC0-F149ADA117F6}" type="slidenum">
              <a:rPr lang="en-US"/>
              <a:pPr/>
              <a:t>120</a:t>
            </a:fld>
            <a:endParaRPr lang="en-US"/>
          </a:p>
        </p:txBody>
      </p:sp>
      <p:sp>
        <p:nvSpPr>
          <p:cNvPr id="992258" name="Rectangle 2"/>
          <p:cNvSpPr>
            <a:spLocks noGrp="1" noRot="1" noChangeAspect="1" noChangeArrowheads="1" noTextEdit="1"/>
          </p:cNvSpPr>
          <p:nvPr>
            <p:ph type="sldImg"/>
          </p:nvPr>
        </p:nvSpPr>
        <p:spPr>
          <a:ln/>
        </p:spPr>
      </p:sp>
      <p:sp>
        <p:nvSpPr>
          <p:cNvPr id="992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980707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EAE7BC-4B9D-4B3F-B5C2-583829DD182A}" type="slidenum">
              <a:rPr lang="en-US"/>
              <a:pPr/>
              <a:t>121</a:t>
            </a:fld>
            <a:endParaRPr lang="en-US"/>
          </a:p>
        </p:txBody>
      </p:sp>
      <p:sp>
        <p:nvSpPr>
          <p:cNvPr id="996354" name="Rectangle 2"/>
          <p:cNvSpPr>
            <a:spLocks noGrp="1" noRot="1" noChangeAspect="1" noChangeArrowheads="1" noTextEdit="1"/>
          </p:cNvSpPr>
          <p:nvPr>
            <p:ph type="sldImg"/>
          </p:nvPr>
        </p:nvSpPr>
        <p:spPr>
          <a:ln/>
        </p:spPr>
      </p:sp>
      <p:sp>
        <p:nvSpPr>
          <p:cNvPr id="996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42897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44CC99-B624-45FF-994B-80376DCF8A5A}" type="slidenum">
              <a:rPr lang="en-US"/>
              <a:pPr/>
              <a:t>122</a:t>
            </a:fld>
            <a:endParaRPr lang="en-US"/>
          </a:p>
        </p:txBody>
      </p:sp>
      <p:sp>
        <p:nvSpPr>
          <p:cNvPr id="998402" name="Rectangle 2"/>
          <p:cNvSpPr>
            <a:spLocks noGrp="1" noRot="1" noChangeAspect="1" noChangeArrowheads="1" noTextEdit="1"/>
          </p:cNvSpPr>
          <p:nvPr>
            <p:ph type="sldImg"/>
          </p:nvPr>
        </p:nvSpPr>
        <p:spPr>
          <a:ln/>
        </p:spPr>
      </p:sp>
      <p:sp>
        <p:nvSpPr>
          <p:cNvPr id="998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756631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EAF19-00BB-4385-97D0-D02D2366B4BD}" type="slidenum">
              <a:rPr lang="en-US"/>
              <a:pPr/>
              <a:t>123</a:t>
            </a:fld>
            <a:endParaRPr lang="en-US"/>
          </a:p>
        </p:txBody>
      </p:sp>
      <p:sp>
        <p:nvSpPr>
          <p:cNvPr id="1000450" name="Rectangle 2"/>
          <p:cNvSpPr>
            <a:spLocks noGrp="1" noRot="1" noChangeAspect="1" noChangeArrowheads="1" noTextEdit="1"/>
          </p:cNvSpPr>
          <p:nvPr>
            <p:ph type="sldImg"/>
          </p:nvPr>
        </p:nvSpPr>
        <p:spPr>
          <a:ln/>
        </p:spPr>
      </p:sp>
      <p:sp>
        <p:nvSpPr>
          <p:cNvPr id="1000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573252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472BBD-F21A-4575-A99D-8843D148EEFF}" type="slidenum">
              <a:rPr lang="en-US"/>
              <a:pPr/>
              <a:t>124</a:t>
            </a:fld>
            <a:endParaRPr lang="en-US"/>
          </a:p>
        </p:txBody>
      </p:sp>
      <p:sp>
        <p:nvSpPr>
          <p:cNvPr id="1002498" name="Rectangle 2"/>
          <p:cNvSpPr>
            <a:spLocks noGrp="1" noRot="1" noChangeAspect="1" noChangeArrowheads="1" noTextEdit="1"/>
          </p:cNvSpPr>
          <p:nvPr>
            <p:ph type="sldImg"/>
          </p:nvPr>
        </p:nvSpPr>
        <p:spPr>
          <a:ln/>
        </p:spPr>
      </p:sp>
      <p:sp>
        <p:nvSpPr>
          <p:cNvPr id="1002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663254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CA237D-64D0-4626-937D-9B3913C16CC4}" type="slidenum">
              <a:rPr lang="en-US"/>
              <a:pPr/>
              <a:t>125</a:t>
            </a:fld>
            <a:endParaRPr lang="en-US"/>
          </a:p>
        </p:txBody>
      </p:sp>
      <p:sp>
        <p:nvSpPr>
          <p:cNvPr id="1004546" name="Rectangle 2"/>
          <p:cNvSpPr>
            <a:spLocks noGrp="1" noRot="1" noChangeAspect="1" noChangeArrowheads="1" noTextEdit="1"/>
          </p:cNvSpPr>
          <p:nvPr>
            <p:ph type="sldImg"/>
          </p:nvPr>
        </p:nvSpPr>
        <p:spPr>
          <a:ln/>
        </p:spPr>
      </p:sp>
      <p:sp>
        <p:nvSpPr>
          <p:cNvPr id="1004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184072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F6EC8C-B008-43CC-B4F9-FCDE8BC20739}" type="slidenum">
              <a:rPr lang="en-US"/>
              <a:pPr/>
              <a:t>126</a:t>
            </a:fld>
            <a:endParaRPr lang="en-US"/>
          </a:p>
        </p:txBody>
      </p:sp>
      <p:sp>
        <p:nvSpPr>
          <p:cNvPr id="1006594" name="Rectangle 2"/>
          <p:cNvSpPr>
            <a:spLocks noGrp="1" noRot="1" noChangeAspect="1" noChangeArrowheads="1" noTextEdit="1"/>
          </p:cNvSpPr>
          <p:nvPr>
            <p:ph type="sldImg"/>
          </p:nvPr>
        </p:nvSpPr>
        <p:spPr>
          <a:ln/>
        </p:spPr>
      </p:sp>
      <p:sp>
        <p:nvSpPr>
          <p:cNvPr id="1006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95514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73473D-947A-4EA9-9664-0C4CF6701E79}" type="slidenum">
              <a:rPr lang="en-US"/>
              <a:pPr/>
              <a:t>127</a:t>
            </a:fld>
            <a:endParaRPr lang="en-US"/>
          </a:p>
        </p:txBody>
      </p:sp>
      <p:sp>
        <p:nvSpPr>
          <p:cNvPr id="1008642" name="Rectangle 2"/>
          <p:cNvSpPr>
            <a:spLocks noGrp="1" noRot="1" noChangeAspect="1" noChangeArrowheads="1" noTextEdit="1"/>
          </p:cNvSpPr>
          <p:nvPr>
            <p:ph type="sldImg"/>
          </p:nvPr>
        </p:nvSpPr>
        <p:spPr>
          <a:ln/>
        </p:spPr>
      </p:sp>
      <p:sp>
        <p:nvSpPr>
          <p:cNvPr id="1008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297820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CA0D27-823C-4EEB-BA20-3B6DCB987876}" type="slidenum">
              <a:rPr lang="en-US"/>
              <a:pPr/>
              <a:t>128</a:t>
            </a:fld>
            <a:endParaRPr lang="en-US"/>
          </a:p>
        </p:txBody>
      </p:sp>
      <p:sp>
        <p:nvSpPr>
          <p:cNvPr id="1012738" name="Rectangle 2"/>
          <p:cNvSpPr>
            <a:spLocks noGrp="1" noRot="1" noChangeAspect="1" noChangeArrowheads="1" noTextEdit="1"/>
          </p:cNvSpPr>
          <p:nvPr>
            <p:ph type="sldImg"/>
          </p:nvPr>
        </p:nvSpPr>
        <p:spPr>
          <a:ln/>
        </p:spPr>
      </p:sp>
      <p:sp>
        <p:nvSpPr>
          <p:cNvPr id="1012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40027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605515-B5B3-4B1F-B35E-9F4E7F6D4C78}" type="slidenum">
              <a:rPr lang="en-US"/>
              <a:pPr/>
              <a:t>129</a:t>
            </a:fld>
            <a:endParaRPr lang="en-US"/>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3588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31"/>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28563CE-5DC2-4564-ABD8-901235C7F19F}" type="slidenum">
              <a:rPr lang="en-AU" sz="1200"/>
              <a:pPr algn="r"/>
              <a:t>31</a:t>
            </a:fld>
            <a:endParaRPr lang="en-AU"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smtClean="0">
                <a:ea typeface="ＭＳ Ｐゴシック" pitchFamily="34" charset="-128"/>
                <a:cs typeface="Arial" charset="0"/>
              </a:rPr>
              <a:t>Active attacks involve some modification of the data stream or the creation of a false stream and can be subdivided into four categories: masquerade, replay, modification of messages, and denial of service</a:t>
            </a:r>
            <a:r>
              <a:rPr lang="en-AU" smtClean="0">
                <a:ea typeface="ＭＳ Ｐゴシック" pitchFamily="34" charset="-128"/>
                <a:cs typeface="Arial" charset="0"/>
              </a:rPr>
              <a:t>:</a:t>
            </a:r>
          </a:p>
          <a:p>
            <a:pPr eaLnBrk="1" hangingPunct="1">
              <a:lnSpc>
                <a:spcPct val="90000"/>
              </a:lnSpc>
              <a:buFontTx/>
              <a:buChar char="•"/>
            </a:pPr>
            <a:r>
              <a:rPr lang="en-US" smtClean="0">
                <a:ea typeface="ＭＳ Ｐゴシック" pitchFamily="34" charset="-128"/>
                <a:cs typeface="Arial" charset="0"/>
              </a:rPr>
              <a:t> masquerade of one entity as some other</a:t>
            </a:r>
            <a:endParaRPr lang="en-AU" smtClean="0">
              <a:ea typeface="ＭＳ Ｐゴシック" pitchFamily="34" charset="-128"/>
              <a:cs typeface="Arial" charset="0"/>
            </a:endParaRPr>
          </a:p>
          <a:p>
            <a:pPr eaLnBrk="1" hangingPunct="1">
              <a:lnSpc>
                <a:spcPct val="90000"/>
              </a:lnSpc>
              <a:buFontTx/>
              <a:buChar char="•"/>
            </a:pPr>
            <a:r>
              <a:rPr lang="en-US" smtClean="0">
                <a:ea typeface="ＭＳ Ｐゴシック" pitchFamily="34" charset="-128"/>
                <a:cs typeface="Arial" charset="0"/>
              </a:rPr>
              <a:t> replay previous messages (as shown above in Stallings Figure 1.3b)</a:t>
            </a:r>
          </a:p>
          <a:p>
            <a:pPr eaLnBrk="1" hangingPunct="1">
              <a:lnSpc>
                <a:spcPct val="90000"/>
              </a:lnSpc>
              <a:buFontTx/>
              <a:buChar char="•"/>
            </a:pPr>
            <a:r>
              <a:rPr lang="en-US" smtClean="0">
                <a:ea typeface="ＭＳ Ｐゴシック" pitchFamily="34" charset="-128"/>
                <a:cs typeface="Arial" charset="0"/>
              </a:rPr>
              <a:t> modify/alter (part of) messages in transit to produce an unauthorized effect</a:t>
            </a:r>
          </a:p>
          <a:p>
            <a:pPr eaLnBrk="1" hangingPunct="1">
              <a:buFontTx/>
              <a:buChar char="•"/>
            </a:pPr>
            <a:r>
              <a:rPr lang="en-US" smtClean="0">
                <a:ea typeface="ＭＳ Ｐゴシック" pitchFamily="34" charset="-128"/>
                <a:cs typeface="Arial" charset="0"/>
              </a:rPr>
              <a:t> denial of service - prevents or inhibits the normal use or management of communications facilities</a:t>
            </a:r>
          </a:p>
          <a:p>
            <a:pPr eaLnBrk="1" hangingPunct="1">
              <a:lnSpc>
                <a:spcPct val="90000"/>
              </a:lnSpc>
            </a:pPr>
            <a:r>
              <a:rPr lang="en-US" smtClean="0">
                <a:ea typeface="ＭＳ Ｐゴシック" pitchFamily="34" charset="-128"/>
                <a:cs typeface="Arial"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smtClean="0">
              <a:ea typeface="ＭＳ Ｐゴシック" pitchFamily="34" charset="-128"/>
              <a:cs typeface="Arial" charset="0"/>
            </a:endParaRPr>
          </a:p>
        </p:txBody>
      </p:sp>
    </p:spTree>
    <p:extLst>
      <p:ext uri="{BB962C8B-B14F-4D97-AF65-F5344CB8AC3E}">
        <p14:creationId xmlns:p14="http://schemas.microsoft.com/office/powerpoint/2010/main" val="29624013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8C197F-D78B-424E-B0CB-DDE7E5068522}" type="slidenum">
              <a:rPr lang="en-US"/>
              <a:pPr/>
              <a:t>130</a:t>
            </a:fld>
            <a:endParaRPr lang="en-US"/>
          </a:p>
        </p:txBody>
      </p:sp>
      <p:sp>
        <p:nvSpPr>
          <p:cNvPr id="848898" name="Rectangle 2"/>
          <p:cNvSpPr>
            <a:spLocks noGrp="1" noRot="1" noChangeAspect="1" noChangeArrowheads="1" noTextEdit="1"/>
          </p:cNvSpPr>
          <p:nvPr>
            <p:ph type="sldImg"/>
          </p:nvPr>
        </p:nvSpPr>
        <p:spPr>
          <a:ln/>
        </p:spPr>
      </p:sp>
      <p:sp>
        <p:nvSpPr>
          <p:cNvPr id="848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472415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8C9E67-DEDA-47D3-A25E-D81678605159}" type="slidenum">
              <a:rPr lang="en-US"/>
              <a:pPr/>
              <a:t>131</a:t>
            </a:fld>
            <a:endParaRPr lang="en-US"/>
          </a:p>
        </p:txBody>
      </p:sp>
      <p:sp>
        <p:nvSpPr>
          <p:cNvPr id="1018882" name="Rectangle 2"/>
          <p:cNvSpPr>
            <a:spLocks noGrp="1" noRot="1" noChangeAspect="1" noChangeArrowheads="1" noTextEdit="1"/>
          </p:cNvSpPr>
          <p:nvPr>
            <p:ph type="sldImg"/>
          </p:nvPr>
        </p:nvSpPr>
        <p:spPr>
          <a:ln/>
        </p:spPr>
      </p:sp>
      <p:sp>
        <p:nvSpPr>
          <p:cNvPr id="1018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646113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0A4EE3-E0E0-444D-8BD4-EEC4A475D9A8}" type="slidenum">
              <a:rPr lang="en-US"/>
              <a:pPr/>
              <a:t>132</a:t>
            </a:fld>
            <a:endParaRPr lang="en-US"/>
          </a:p>
        </p:txBody>
      </p:sp>
      <p:sp>
        <p:nvSpPr>
          <p:cNvPr id="1025026" name="Rectangle 2"/>
          <p:cNvSpPr>
            <a:spLocks noGrp="1" noRot="1" noChangeAspect="1" noChangeArrowheads="1" noTextEdit="1"/>
          </p:cNvSpPr>
          <p:nvPr>
            <p:ph type="sldImg"/>
          </p:nvPr>
        </p:nvSpPr>
        <p:spPr>
          <a:ln/>
        </p:spPr>
      </p:sp>
      <p:sp>
        <p:nvSpPr>
          <p:cNvPr id="1025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766763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9FF192-BAE8-4A1E-8424-0C4E656DF102}" type="slidenum">
              <a:rPr lang="en-US"/>
              <a:pPr/>
              <a:t>133</a:t>
            </a:fld>
            <a:endParaRPr lang="en-US"/>
          </a:p>
        </p:txBody>
      </p:sp>
      <p:sp>
        <p:nvSpPr>
          <p:cNvPr id="1029122" name="Rectangle 2"/>
          <p:cNvSpPr>
            <a:spLocks noGrp="1" noRot="1" noChangeAspect="1" noChangeArrowheads="1" noTextEdit="1"/>
          </p:cNvSpPr>
          <p:nvPr>
            <p:ph type="sldImg"/>
          </p:nvPr>
        </p:nvSpPr>
        <p:spPr>
          <a:ln/>
        </p:spPr>
      </p:sp>
      <p:sp>
        <p:nvSpPr>
          <p:cNvPr id="1029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64309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33BB35-AAE5-4A3D-9AD7-B906E083BF7E}" type="slidenum">
              <a:rPr lang="en-US"/>
              <a:pPr/>
              <a:t>134</a:t>
            </a:fld>
            <a:endParaRPr lang="en-US"/>
          </a:p>
        </p:txBody>
      </p:sp>
      <p:sp>
        <p:nvSpPr>
          <p:cNvPr id="1031170" name="Rectangle 2"/>
          <p:cNvSpPr>
            <a:spLocks noGrp="1" noRot="1" noChangeAspect="1" noChangeArrowheads="1" noTextEdit="1"/>
          </p:cNvSpPr>
          <p:nvPr>
            <p:ph type="sldImg"/>
          </p:nvPr>
        </p:nvSpPr>
        <p:spPr>
          <a:ln/>
        </p:spPr>
      </p:sp>
      <p:sp>
        <p:nvSpPr>
          <p:cNvPr id="1031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00630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4C36B-4146-4D85-A6CB-64AEEC027649}" type="slidenum">
              <a:rPr lang="en-US"/>
              <a:pPr/>
              <a:t>135</a:t>
            </a:fld>
            <a:endParaRPr lang="en-US"/>
          </a:p>
        </p:txBody>
      </p:sp>
      <p:sp>
        <p:nvSpPr>
          <p:cNvPr id="1035266" name="Rectangle 2"/>
          <p:cNvSpPr>
            <a:spLocks noGrp="1" noRot="1" noChangeAspect="1" noChangeArrowheads="1" noTextEdit="1"/>
          </p:cNvSpPr>
          <p:nvPr>
            <p:ph type="sldImg"/>
          </p:nvPr>
        </p:nvSpPr>
        <p:spPr>
          <a:ln/>
        </p:spPr>
      </p:sp>
      <p:sp>
        <p:nvSpPr>
          <p:cNvPr id="1035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7558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DFB4CF-6888-4DC4-B0D5-8F0FD4FBF18E}" type="slidenum">
              <a:rPr lang="en-US"/>
              <a:pPr/>
              <a:t>136</a:t>
            </a:fld>
            <a:endParaRPr lang="en-US"/>
          </a:p>
        </p:txBody>
      </p:sp>
      <p:sp>
        <p:nvSpPr>
          <p:cNvPr id="1013762" name="Rectangle 2"/>
          <p:cNvSpPr>
            <a:spLocks noGrp="1" noRot="1" noChangeAspect="1" noChangeArrowheads="1" noTextEdit="1"/>
          </p:cNvSpPr>
          <p:nvPr>
            <p:ph type="sldImg"/>
          </p:nvPr>
        </p:nvSpPr>
        <p:spPr>
          <a:ln/>
        </p:spPr>
      </p:sp>
      <p:sp>
        <p:nvSpPr>
          <p:cNvPr id="1013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585454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8133A9-D39C-4508-9958-6C4A60914B7E}" type="slidenum">
              <a:rPr lang="en-US"/>
              <a:pPr/>
              <a:t>137</a:t>
            </a:fld>
            <a:endParaRPr lang="en-US"/>
          </a:p>
        </p:txBody>
      </p:sp>
      <p:sp>
        <p:nvSpPr>
          <p:cNvPr id="1015810" name="Rectangle 2"/>
          <p:cNvSpPr>
            <a:spLocks noGrp="1" noRot="1" noChangeAspect="1" noChangeArrowheads="1" noTextEdit="1"/>
          </p:cNvSpPr>
          <p:nvPr>
            <p:ph type="sldImg"/>
          </p:nvPr>
        </p:nvSpPr>
        <p:spPr>
          <a:ln/>
        </p:spPr>
      </p:sp>
      <p:sp>
        <p:nvSpPr>
          <p:cNvPr id="1015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798862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D44734-6B06-491A-8417-6824B3F64F22}" type="slidenum">
              <a:rPr lang="en-US"/>
              <a:pPr/>
              <a:t>138</a:t>
            </a:fld>
            <a:endParaRPr lang="en-US"/>
          </a:p>
        </p:txBody>
      </p:sp>
      <p:sp>
        <p:nvSpPr>
          <p:cNvPr id="857090" name="Rectangle 2"/>
          <p:cNvSpPr>
            <a:spLocks noGrp="1" noRot="1" noChangeAspect="1" noChangeArrowheads="1" noTextEdit="1"/>
          </p:cNvSpPr>
          <p:nvPr>
            <p:ph type="sldImg"/>
          </p:nvPr>
        </p:nvSpPr>
        <p:spPr>
          <a:ln/>
        </p:spPr>
      </p:sp>
      <p:sp>
        <p:nvSpPr>
          <p:cNvPr id="857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56030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B77B94-8ECF-4B47-8283-9BC1028DE96E}" type="slidenum">
              <a:rPr lang="en-US"/>
              <a:pPr/>
              <a:t>139</a:t>
            </a:fld>
            <a:endParaRPr lang="en-US"/>
          </a:p>
        </p:txBody>
      </p:sp>
      <p:sp>
        <p:nvSpPr>
          <p:cNvPr id="860162" name="Rectangle 2"/>
          <p:cNvSpPr>
            <a:spLocks noGrp="1" noRot="1" noChangeAspect="1" noChangeArrowheads="1" noTextEdit="1"/>
          </p:cNvSpPr>
          <p:nvPr>
            <p:ph type="sldImg"/>
          </p:nvPr>
        </p:nvSpPr>
        <p:spPr>
          <a:ln/>
        </p:spPr>
      </p:sp>
      <p:sp>
        <p:nvSpPr>
          <p:cNvPr id="860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3845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433A661-2FDD-4EE9-A56C-47DF3E5C70E7}" type="datetime1">
              <a:rPr lang="en-US" smtClean="0"/>
              <a:pPr/>
              <a:t>2/3/2025</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5124105-B86F-4B8F-BFE0-AB0BEC75EA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87CB44C-C10B-4EB1-8711-30621A6B5E5B}" type="datetime1">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24105-B86F-4B8F-BFE0-AB0BEC75EA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43F333C-A910-4FA7-B7FB-5685F971D824}" type="datetime1">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24105-B86F-4B8F-BFE0-AB0BEC75EA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D117EF2-F3A0-48D2-8C2A-D8B77589BCA7}" type="datetime1">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24105-B86F-4B8F-BFE0-AB0BEC75EAD3}"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75FE00E-7D79-4290-8A3D-8B9675D31908}" type="datetime1">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24105-B86F-4B8F-BFE0-AB0BEC75EAD3}"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D146872-6E9E-4764-A3E6-06C4582DD9A2}" type="datetime1">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24105-B86F-4B8F-BFE0-AB0BEC75EAD3}"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627D95E-8638-4EE5-A9DD-FEF85E8B1BA5}" type="datetime1">
              <a:rPr lang="en-US" smtClean="0"/>
              <a:pPr/>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124105-B86F-4B8F-BFE0-AB0BEC75EAD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62D742-617E-4C93-BAD5-0BA046DDCADA}" type="datetime1">
              <a:rPr lang="en-US" smtClean="0"/>
              <a:pPr/>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124105-B86F-4B8F-BFE0-AB0BEC75EAD3}"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F458D-E07D-47C5-837A-1F589F432CED}" type="datetime1">
              <a:rPr lang="en-US" smtClean="0"/>
              <a:pPr/>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24105-B86F-4B8F-BFE0-AB0BEC75EA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F6B842EA-CC18-4049-97CB-66B2DE908033}" type="datetime1">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24105-B86F-4B8F-BFE0-AB0BEC75EAD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0D20D002-BB9A-45E6-801C-1C5165DBC925}" type="datetime1">
              <a:rPr lang="en-US" smtClean="0"/>
              <a:pPr/>
              <a:t>2/3/2025</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5124105-B86F-4B8F-BFE0-AB0BEC75EAD3}"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B1C8F67-4E31-471D-82C8-0E8673AAC0BB}" type="datetime1">
              <a:rPr lang="en-US" smtClean="0"/>
              <a:pPr/>
              <a:t>2/3/2025</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35124105-B86F-4B8F-BFE0-AB0BEC75EAD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jinkya.valanjoo@ves.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61.wmf"/></Relationships>
</file>

<file path=ppt/slides/_rels/slide103.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63.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wmf"/><Relationship Id="rId4" Type="http://schemas.openxmlformats.org/officeDocument/2006/relationships/image" Target="../media/image79.png"/></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png"/></Relationships>
</file>

<file path=ppt/slides/_rels/slide132.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95.wmf"/><Relationship Id="rId4" Type="http://schemas.openxmlformats.org/officeDocument/2006/relationships/image" Target="../media/image94.wmf"/></Relationships>
</file>

<file path=ppt/slides/_rels/slide1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3.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158.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21.wmf"/></Relationships>
</file>

<file path=ppt/slides/_rels/slide1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69.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127.wmf"/></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131.wmf"/></Relationships>
</file>

<file path=ppt/slides/_rels/slide174.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34.xml"/><Relationship Id="rId1" Type="http://schemas.openxmlformats.org/officeDocument/2006/relationships/slideLayout" Target="../slideLayouts/slideLayout7.xml"/><Relationship Id="rId4" Type="http://schemas.openxmlformats.org/officeDocument/2006/relationships/image" Target="../media/image131.wmf"/></Relationships>
</file>

<file path=ppt/slides/_rels/slide1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33.wmf"/></Relationships>
</file>

<file path=ppt/slides/_rels/slide1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35.wmf"/></Relationships>
</file>

<file path=ppt/slides/_rels/slide1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wmf"/></Relationships>
</file>

<file path=ppt/slides/_rels/slide1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0.wmf"/></Relationships>
</file>

<file path=ppt/slides/_rels/slide6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2.wmf"/></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4.wmf"/></Relationships>
</file>

<file path=ppt/slides/_rels/slide72.x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304800"/>
            <a:ext cx="8077200" cy="1219200"/>
          </a:xfrm>
        </p:spPr>
        <p:txBody>
          <a:bodyPr>
            <a:noAutofit/>
          </a:bodyPr>
          <a:lstStyle/>
          <a:p>
            <a:r>
              <a:rPr lang="en-US" sz="3000" b="0" dirty="0" smtClean="0">
                <a:latin typeface="Times New Roman" pitchFamily="18" charset="0"/>
                <a:cs typeface="Times New Roman" pitchFamily="18" charset="0"/>
              </a:rPr>
              <a:t>Cryptography &amp; </a:t>
            </a:r>
            <a:r>
              <a:rPr lang="en-US" sz="3000" b="0" dirty="0">
                <a:latin typeface="Times New Roman" pitchFamily="18" charset="0"/>
                <a:cs typeface="Times New Roman" pitchFamily="18" charset="0"/>
              </a:rPr>
              <a:t>System </a:t>
            </a:r>
            <a:br>
              <a:rPr lang="en-US" sz="3000" b="0" dirty="0">
                <a:latin typeface="Times New Roman" pitchFamily="18" charset="0"/>
                <a:cs typeface="Times New Roman" pitchFamily="18" charset="0"/>
              </a:rPr>
            </a:br>
            <a:r>
              <a:rPr lang="en-US" sz="3000" b="0" dirty="0">
                <a:latin typeface="Times New Roman" pitchFamily="18" charset="0"/>
                <a:cs typeface="Times New Roman" pitchFamily="18" charset="0"/>
              </a:rPr>
              <a:t>Security </a:t>
            </a:r>
          </a:p>
        </p:txBody>
      </p:sp>
      <p:sp>
        <p:nvSpPr>
          <p:cNvPr id="2051" name="Rectangle 3"/>
          <p:cNvSpPr>
            <a:spLocks noGrp="1" noChangeArrowheads="1"/>
          </p:cNvSpPr>
          <p:nvPr>
            <p:ph type="subTitle" idx="1"/>
          </p:nvPr>
        </p:nvSpPr>
        <p:spPr>
          <a:xfrm>
            <a:off x="1371600" y="3429000"/>
            <a:ext cx="6400800" cy="2209800"/>
          </a:xfrm>
        </p:spPr>
        <p:txBody>
          <a:bodyPr/>
          <a:lstStyle/>
          <a:p>
            <a:r>
              <a:rPr lang="en-US" b="1" dirty="0" err="1" smtClean="0">
                <a:solidFill>
                  <a:schemeClr val="tx1"/>
                </a:solidFill>
                <a:latin typeface="Times New Roman" pitchFamily="18" charset="0"/>
                <a:cs typeface="Times New Roman" pitchFamily="18" charset="0"/>
              </a:rPr>
              <a:t>Ajinkya</a:t>
            </a:r>
            <a:r>
              <a:rPr lang="en-US" b="1" dirty="0" smtClean="0">
                <a:solidFill>
                  <a:schemeClr val="tx1"/>
                </a:solidFill>
                <a:latin typeface="Times New Roman" pitchFamily="18" charset="0"/>
                <a:cs typeface="Times New Roman" pitchFamily="18" charset="0"/>
              </a:rPr>
              <a:t>  A. </a:t>
            </a:r>
            <a:r>
              <a:rPr lang="en-US" b="1" dirty="0" err="1" smtClean="0">
                <a:solidFill>
                  <a:schemeClr val="tx1"/>
                </a:solidFill>
                <a:latin typeface="Times New Roman" pitchFamily="18" charset="0"/>
                <a:cs typeface="Times New Roman" pitchFamily="18" charset="0"/>
              </a:rPr>
              <a:t>Valanjoo</a:t>
            </a:r>
            <a:endParaRPr lang="en-US" b="1" dirty="0">
              <a:solidFill>
                <a:schemeClr val="tx1"/>
              </a:solidFill>
              <a:latin typeface="Times New Roman" pitchFamily="18" charset="0"/>
              <a:cs typeface="Times New Roman" pitchFamily="18" charset="0"/>
            </a:endParaRPr>
          </a:p>
          <a:p>
            <a:r>
              <a:rPr lang="en-US" b="1" dirty="0" smtClean="0">
                <a:solidFill>
                  <a:schemeClr val="tx1"/>
                </a:solidFill>
                <a:latin typeface="Times New Roman" pitchFamily="18" charset="0"/>
                <a:cs typeface="Times New Roman" pitchFamily="18" charset="0"/>
                <a:hlinkClick r:id="rId2"/>
              </a:rPr>
              <a:t>ajinkya.valanjoo@ves.ac.in</a:t>
            </a:r>
            <a:endParaRPr lang="en-US" b="1" dirty="0" smtClean="0">
              <a:solidFill>
                <a:schemeClr val="tx1"/>
              </a:solidFill>
              <a:latin typeface="Times New Roman" pitchFamily="18" charset="0"/>
              <a:cs typeface="Times New Roman" pitchFamily="18" charset="0"/>
            </a:endParaRPr>
          </a:p>
          <a:p>
            <a:r>
              <a:rPr lang="en-US" b="1" dirty="0" smtClean="0">
                <a:solidFill>
                  <a:schemeClr val="tx1"/>
                </a:solidFill>
                <a:latin typeface="Times New Roman" pitchFamily="18" charset="0"/>
                <a:cs typeface="Times New Roman" pitchFamily="18" charset="0"/>
              </a:rPr>
              <a:t>Assistant Professor in VESIT</a:t>
            </a:r>
            <a:endParaRPr lang="en-US" b="1" dirty="0">
              <a:solidFill>
                <a:schemeClr val="tx1"/>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35124105-B86F-4B8F-BFE0-AB0BEC75EAD3}" type="slidenum">
              <a:rPr lang="en-US" smtClean="0"/>
              <a:pPr/>
              <a:t>1</a:t>
            </a:fld>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8305800" y="5791200"/>
            <a:ext cx="609600" cy="6858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10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57200"/>
            <a:ext cx="7620000" cy="5950744"/>
          </a:xfrm>
          <a:prstGeom prst="rect">
            <a:avLst/>
          </a:prstGeom>
        </p:spPr>
      </p:pic>
    </p:spTree>
    <p:extLst>
      <p:ext uri="{BB962C8B-B14F-4D97-AF65-F5344CB8AC3E}">
        <p14:creationId xmlns:p14="http://schemas.microsoft.com/office/powerpoint/2010/main" val="9423964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78FAD8EC-D3F1-4D9F-8D43-7E47B4AE4556}" type="slidenum">
              <a:rPr lang="en-US"/>
              <a:pPr/>
              <a:t>100</a:t>
            </a:fld>
            <a:endParaRPr lang="en-US"/>
          </a:p>
        </p:txBody>
      </p:sp>
      <p:sp>
        <p:nvSpPr>
          <p:cNvPr id="946179"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618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6181"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618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618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6184"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618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6186"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2.2.4   Continued</a:t>
            </a:r>
          </a:p>
        </p:txBody>
      </p:sp>
      <p:pic>
        <p:nvPicPr>
          <p:cNvPr id="946188" name="Picture 12"/>
          <p:cNvPicPr>
            <a:picLocks noChangeAspect="1" noChangeArrowheads="1"/>
          </p:cNvPicPr>
          <p:nvPr/>
        </p:nvPicPr>
        <p:blipFill>
          <a:blip r:embed="rId3"/>
          <a:srcRect/>
          <a:stretch>
            <a:fillRect/>
          </a:stretch>
        </p:blipFill>
        <p:spPr bwMode="auto">
          <a:xfrm>
            <a:off x="838200" y="1219200"/>
            <a:ext cx="6819900" cy="5038725"/>
          </a:xfrm>
          <a:prstGeom prst="rect">
            <a:avLst/>
          </a:prstGeom>
          <a:noFill/>
          <a:ln w="9525">
            <a:noFill/>
            <a:miter lim="800000"/>
            <a:headEnd/>
            <a:tailEnd/>
          </a:ln>
          <a:effectLst/>
        </p:spPr>
      </p:pic>
      <p:sp>
        <p:nvSpPr>
          <p:cNvPr id="946189" name="Text Box 13"/>
          <p:cNvSpPr txBox="1">
            <a:spLocks noChangeArrowheads="1"/>
          </p:cNvSpPr>
          <p:nvPr/>
        </p:nvSpPr>
        <p:spPr bwMode="auto">
          <a:xfrm>
            <a:off x="1066800" y="533400"/>
            <a:ext cx="4730750" cy="457200"/>
          </a:xfrm>
          <a:prstGeom prst="rect">
            <a:avLst/>
          </a:prstGeom>
          <a:noFill/>
          <a:ln w="9525">
            <a:noFill/>
            <a:miter lim="800000"/>
            <a:headEnd/>
            <a:tailEnd/>
          </a:ln>
          <a:effectLst/>
        </p:spPr>
        <p:txBody>
          <a:bodyPr wrap="none">
            <a:spAutoFit/>
          </a:bodyPr>
          <a:lstStyle/>
          <a:p>
            <a:r>
              <a:rPr lang="en-US" sz="2400" i="0">
                <a:solidFill>
                  <a:schemeClr val="folHlink"/>
                </a:solidFill>
              </a:rPr>
              <a:t>Figure 2.14  </a:t>
            </a:r>
            <a:r>
              <a:rPr lang="en-US" sz="2000"/>
              <a:t>Properties of mode operator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E27D34C3-D1D8-4D43-A606-5BA934E75951}" type="slidenum">
              <a:rPr lang="en-US"/>
              <a:pPr/>
              <a:t>101</a:t>
            </a:fld>
            <a:endParaRPr lang="en-US"/>
          </a:p>
        </p:txBody>
      </p:sp>
      <p:sp>
        <p:nvSpPr>
          <p:cNvPr id="948226"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2.18</a:t>
            </a:r>
            <a:endParaRPr lang="en-US" sz="2000">
              <a:solidFill>
                <a:schemeClr val="bg1"/>
              </a:solidFill>
            </a:endParaRPr>
          </a:p>
        </p:txBody>
      </p:sp>
      <p:sp>
        <p:nvSpPr>
          <p:cNvPr id="94822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822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822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823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823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823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823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8234"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2.2.4   Continued</a:t>
            </a:r>
          </a:p>
        </p:txBody>
      </p:sp>
      <p:sp>
        <p:nvSpPr>
          <p:cNvPr id="948235" name="Rectangle 11"/>
          <p:cNvSpPr>
            <a:spLocks noChangeArrowheads="1"/>
          </p:cNvSpPr>
          <p:nvPr/>
        </p:nvSpPr>
        <p:spPr bwMode="auto">
          <a:xfrm>
            <a:off x="457200" y="1771650"/>
            <a:ext cx="8229600" cy="2647950"/>
          </a:xfrm>
          <a:prstGeom prst="rect">
            <a:avLst/>
          </a:prstGeom>
          <a:noFill/>
          <a:ln w="9525">
            <a:noFill/>
            <a:miter lim="800000"/>
            <a:headEnd/>
            <a:tailEnd/>
          </a:ln>
          <a:effectLst/>
        </p:spPr>
        <p:txBody>
          <a:bodyPr anchor="ctr">
            <a:spAutoFit/>
          </a:bodyPr>
          <a:lstStyle/>
          <a:p>
            <a:pPr marL="457200" indent="-457200" algn="just" eaLnBrk="1" hangingPunct="1"/>
            <a:r>
              <a:rPr lang="en-US" sz="2400" i="0">
                <a:effectLst>
                  <a:outerShdw blurRad="38100" dist="38100" dir="2700000" algn="tl">
                    <a:srgbClr val="C0C0C0"/>
                  </a:outerShdw>
                </a:effectLst>
              </a:rPr>
              <a:t>The following shows the application of the above properties:</a:t>
            </a:r>
          </a:p>
          <a:p>
            <a:pPr marL="457200" indent="-457200" algn="just" eaLnBrk="1" hangingPunct="1"/>
            <a:endParaRPr lang="en-US" sz="2400" i="0">
              <a:effectLst>
                <a:outerShdw blurRad="38100" dist="38100" dir="2700000" algn="tl">
                  <a:srgbClr val="C0C0C0"/>
                </a:outerShdw>
              </a:effectLst>
            </a:endParaRPr>
          </a:p>
          <a:p>
            <a:pPr marL="457200" indent="-457200" algn="just" eaLnBrk="1" hangingPunct="1"/>
            <a:r>
              <a:rPr lang="en-US" sz="2400" i="0">
                <a:effectLst>
                  <a:outerShdw blurRad="38100" dist="38100" dir="2700000" algn="tl">
                    <a:srgbClr val="C0C0C0"/>
                  </a:outerShdw>
                </a:effectLst>
              </a:rPr>
              <a:t>1. (1,723,345 + 2,124,945) mod 11 = (8 + 9) mod 11 = 6</a:t>
            </a:r>
          </a:p>
          <a:p>
            <a:pPr marL="457200" indent="-457200" algn="just" eaLnBrk="1" hangingPunct="1">
              <a:buFontTx/>
              <a:buChar char="•"/>
            </a:pPr>
            <a:endParaRPr lang="en-US" sz="2400" i="0">
              <a:effectLst>
                <a:outerShdw blurRad="38100" dist="38100" dir="2700000" algn="tl">
                  <a:srgbClr val="C0C0C0"/>
                </a:outerShdw>
              </a:effectLst>
            </a:endParaRPr>
          </a:p>
          <a:p>
            <a:pPr marL="457200" indent="-457200" algn="just" eaLnBrk="1" hangingPunct="1"/>
            <a:r>
              <a:rPr lang="en-US" sz="2400" i="0">
                <a:effectLst>
                  <a:outerShdw blurRad="38100" dist="38100" dir="2700000" algn="tl">
                    <a:srgbClr val="C0C0C0"/>
                  </a:outerShdw>
                </a:effectLst>
              </a:rPr>
              <a:t>2. (1,723,345 − 2,124,945) mod 16 = (8 − 9) mod 11 = 10</a:t>
            </a:r>
          </a:p>
          <a:p>
            <a:pPr marL="457200" indent="-457200" algn="just" eaLnBrk="1" hangingPunct="1"/>
            <a:endParaRPr lang="en-US" sz="2400" i="0">
              <a:effectLst>
                <a:outerShdw blurRad="38100" dist="38100" dir="2700000" algn="tl">
                  <a:srgbClr val="C0C0C0"/>
                </a:outerShdw>
              </a:effectLst>
            </a:endParaRPr>
          </a:p>
          <a:p>
            <a:pPr marL="457200" indent="-457200" algn="just" eaLnBrk="1" hangingPunct="1"/>
            <a:r>
              <a:rPr lang="en-US" sz="2400" i="0">
                <a:effectLst>
                  <a:outerShdw blurRad="38100" dist="38100" dir="2700000" algn="tl">
                    <a:srgbClr val="C0C0C0"/>
                  </a:outerShdw>
                </a:effectLst>
              </a:rPr>
              <a:t>3. (1,723,345 × 2,124,945) mod 16 = (8 × 9) mod 11 = 6</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145A5EF6-D425-4656-894A-23A4B028546C}" type="slidenum">
              <a:rPr lang="en-US"/>
              <a:pPr/>
              <a:t>102</a:t>
            </a:fld>
            <a:endParaRPr lang="en-US"/>
          </a:p>
        </p:txBody>
      </p:sp>
      <p:sp>
        <p:nvSpPr>
          <p:cNvPr id="950274"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2.19</a:t>
            </a:r>
            <a:endParaRPr lang="en-US" sz="2000">
              <a:solidFill>
                <a:schemeClr val="bg1"/>
              </a:solidFill>
            </a:endParaRPr>
          </a:p>
        </p:txBody>
      </p:sp>
      <p:sp>
        <p:nvSpPr>
          <p:cNvPr id="950275"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027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0277"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027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027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0280"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028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0282"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2.2.4   Continued</a:t>
            </a:r>
          </a:p>
        </p:txBody>
      </p:sp>
      <p:sp>
        <p:nvSpPr>
          <p:cNvPr id="950284" name="Rectangle 12"/>
          <p:cNvSpPr>
            <a:spLocks noChangeArrowheads="1"/>
          </p:cNvSpPr>
          <p:nvPr/>
        </p:nvSpPr>
        <p:spPr bwMode="auto">
          <a:xfrm>
            <a:off x="304800" y="1370013"/>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In arithmetic, we often need to find the remainder of powers of 10 when divided by an integer. </a:t>
            </a:r>
          </a:p>
        </p:txBody>
      </p:sp>
      <p:pic>
        <p:nvPicPr>
          <p:cNvPr id="950285" name="Picture 13"/>
          <p:cNvPicPr>
            <a:picLocks noChangeAspect="1" noChangeArrowheads="1"/>
          </p:cNvPicPr>
          <p:nvPr/>
        </p:nvPicPr>
        <p:blipFill>
          <a:blip r:embed="rId3"/>
          <a:srcRect/>
          <a:stretch>
            <a:fillRect/>
          </a:stretch>
        </p:blipFill>
        <p:spPr bwMode="auto">
          <a:xfrm>
            <a:off x="304800" y="2667000"/>
            <a:ext cx="8547100" cy="458788"/>
          </a:xfrm>
          <a:prstGeom prst="rect">
            <a:avLst/>
          </a:prstGeom>
          <a:noFill/>
          <a:ln w="9525">
            <a:noFill/>
            <a:miter lim="800000"/>
            <a:headEnd/>
            <a:tailEnd/>
          </a:ln>
          <a:effectLst/>
        </p:spPr>
      </p:pic>
      <p:pic>
        <p:nvPicPr>
          <p:cNvPr id="950286" name="Picture 14"/>
          <p:cNvPicPr>
            <a:picLocks noChangeAspect="1" noChangeArrowheads="1"/>
          </p:cNvPicPr>
          <p:nvPr/>
        </p:nvPicPr>
        <p:blipFill>
          <a:blip r:embed="rId4"/>
          <a:srcRect/>
          <a:stretch>
            <a:fillRect/>
          </a:stretch>
        </p:blipFill>
        <p:spPr bwMode="auto">
          <a:xfrm>
            <a:off x="523875" y="3886200"/>
            <a:ext cx="7705725" cy="119856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B26051C7-187E-495C-AF12-4B4D606F4E18}" type="slidenum">
              <a:rPr lang="en-US"/>
              <a:pPr/>
              <a:t>103</a:t>
            </a:fld>
            <a:endParaRPr lang="en-US"/>
          </a:p>
        </p:txBody>
      </p:sp>
      <p:sp>
        <p:nvSpPr>
          <p:cNvPr id="952322"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2.20</a:t>
            </a:r>
            <a:endParaRPr lang="en-US" sz="2000">
              <a:solidFill>
                <a:schemeClr val="bg1"/>
              </a:solidFill>
            </a:endParaRPr>
          </a:p>
        </p:txBody>
      </p:sp>
      <p:sp>
        <p:nvSpPr>
          <p:cNvPr id="95232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232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232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232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232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232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232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2330"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2.2.4   Continued</a:t>
            </a:r>
          </a:p>
        </p:txBody>
      </p:sp>
      <p:sp>
        <p:nvSpPr>
          <p:cNvPr id="952331" name="Rectangle 11"/>
          <p:cNvSpPr>
            <a:spLocks noChangeArrowheads="1"/>
          </p:cNvSpPr>
          <p:nvPr/>
        </p:nvSpPr>
        <p:spPr bwMode="auto">
          <a:xfrm>
            <a:off x="304800" y="1219200"/>
            <a:ext cx="8229600" cy="155257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We have been told in arithmetic that the remainder of an integer divided by 3 is the same as the remainder of the sum of its decimal digits. We write an integer as the sum of its digits multiplied by the powers of 10.</a:t>
            </a:r>
          </a:p>
        </p:txBody>
      </p:sp>
      <p:pic>
        <p:nvPicPr>
          <p:cNvPr id="952335" name="Picture 15"/>
          <p:cNvPicPr>
            <a:picLocks noChangeAspect="1" noChangeArrowheads="1"/>
          </p:cNvPicPr>
          <p:nvPr/>
        </p:nvPicPr>
        <p:blipFill>
          <a:blip r:embed="rId3"/>
          <a:srcRect/>
          <a:stretch>
            <a:fillRect/>
          </a:stretch>
        </p:blipFill>
        <p:spPr bwMode="auto">
          <a:xfrm>
            <a:off x="649288" y="2819400"/>
            <a:ext cx="7961312" cy="912813"/>
          </a:xfrm>
          <a:prstGeom prst="rect">
            <a:avLst/>
          </a:prstGeom>
          <a:noFill/>
          <a:ln w="9525">
            <a:noFill/>
            <a:miter lim="800000"/>
            <a:headEnd/>
            <a:tailEnd/>
          </a:ln>
          <a:effectLst/>
        </p:spPr>
      </p:pic>
      <p:pic>
        <p:nvPicPr>
          <p:cNvPr id="952336" name="Picture 16"/>
          <p:cNvPicPr>
            <a:picLocks noChangeAspect="1" noChangeArrowheads="1"/>
          </p:cNvPicPr>
          <p:nvPr/>
        </p:nvPicPr>
        <p:blipFill>
          <a:blip r:embed="rId4"/>
          <a:srcRect/>
          <a:stretch>
            <a:fillRect/>
          </a:stretch>
        </p:blipFill>
        <p:spPr bwMode="auto">
          <a:xfrm>
            <a:off x="490538" y="4106863"/>
            <a:ext cx="8272462" cy="198913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2.</a:t>
            </a:r>
            <a:fld id="{C3FCB467-2735-4F46-8014-B834414B9D76}" type="slidenum">
              <a:rPr lang="en-US"/>
              <a:pPr/>
              <a:t>104</a:t>
            </a:fld>
            <a:endParaRPr lang="en-US"/>
          </a:p>
        </p:txBody>
      </p:sp>
      <p:sp>
        <p:nvSpPr>
          <p:cNvPr id="954371"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437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4373"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437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437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4376"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437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4378" name="Text Box 10"/>
          <p:cNvSpPr txBox="1">
            <a:spLocks noChangeArrowheads="1"/>
          </p:cNvSpPr>
          <p:nvPr/>
        </p:nvSpPr>
        <p:spPr bwMode="auto">
          <a:xfrm>
            <a:off x="1143000" y="0"/>
            <a:ext cx="2705100" cy="579438"/>
          </a:xfrm>
          <a:prstGeom prst="rect">
            <a:avLst/>
          </a:prstGeom>
          <a:noFill/>
          <a:ln w="9525">
            <a:noFill/>
            <a:miter lim="800000"/>
            <a:headEnd/>
            <a:tailEnd/>
          </a:ln>
          <a:effectLst/>
        </p:spPr>
        <p:txBody>
          <a:bodyPr wrap="none">
            <a:spAutoFit/>
          </a:bodyPr>
          <a:lstStyle/>
          <a:p>
            <a:r>
              <a:rPr lang="en-US" sz="3200">
                <a:solidFill>
                  <a:schemeClr val="hlink"/>
                </a:solidFill>
              </a:rPr>
              <a:t>2.2.5   Inverses</a:t>
            </a:r>
          </a:p>
        </p:txBody>
      </p:sp>
      <p:sp>
        <p:nvSpPr>
          <p:cNvPr id="954382" name="Rectangle 14"/>
          <p:cNvSpPr>
            <a:spLocks noChangeArrowheads="1"/>
          </p:cNvSpPr>
          <p:nvPr/>
        </p:nvSpPr>
        <p:spPr bwMode="auto">
          <a:xfrm>
            <a:off x="304800" y="990600"/>
            <a:ext cx="8229600" cy="19177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When we are working in modular arithmetic, we often need to find the inverse of a number relative to an operation. We are normally looking for an additive inverse (relative to an addition operation) or a multiplicative inverse (relative to a multiplication operation).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r>
              <a:rPr lang="en-US"/>
              <a:t>2.</a:t>
            </a:r>
            <a:fld id="{08F1E64C-A7A6-4F10-A84C-368A366626B0}" type="slidenum">
              <a:rPr lang="en-US"/>
              <a:pPr/>
              <a:t>105</a:t>
            </a:fld>
            <a:endParaRPr lang="en-US"/>
          </a:p>
        </p:txBody>
      </p:sp>
      <p:sp>
        <p:nvSpPr>
          <p:cNvPr id="95641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641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642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642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642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642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642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6425" name="Text Box 9"/>
          <p:cNvSpPr txBox="1">
            <a:spLocks noChangeArrowheads="1"/>
          </p:cNvSpPr>
          <p:nvPr/>
        </p:nvSpPr>
        <p:spPr bwMode="auto">
          <a:xfrm>
            <a:off x="1143000" y="0"/>
            <a:ext cx="2859088" cy="579438"/>
          </a:xfrm>
          <a:prstGeom prst="rect">
            <a:avLst/>
          </a:prstGeom>
          <a:noFill/>
          <a:ln w="9525">
            <a:noFill/>
            <a:miter lim="800000"/>
            <a:headEnd/>
            <a:tailEnd/>
          </a:ln>
          <a:effectLst/>
        </p:spPr>
        <p:txBody>
          <a:bodyPr wrap="none">
            <a:spAutoFit/>
          </a:bodyPr>
          <a:lstStyle/>
          <a:p>
            <a:r>
              <a:rPr lang="en-US" sz="3200"/>
              <a:t>2.2.5   Continue</a:t>
            </a:r>
          </a:p>
        </p:txBody>
      </p:sp>
      <p:sp>
        <p:nvSpPr>
          <p:cNvPr id="956426" name="Rectangle 10"/>
          <p:cNvSpPr>
            <a:spLocks noChangeArrowheads="1"/>
          </p:cNvSpPr>
          <p:nvPr/>
        </p:nvSpPr>
        <p:spPr bwMode="auto">
          <a:xfrm>
            <a:off x="304800" y="1295400"/>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In Z</a:t>
            </a:r>
            <a:r>
              <a:rPr lang="en-US" sz="2400" i="0" baseline="-20000">
                <a:effectLst>
                  <a:outerShdw blurRad="38100" dist="38100" dir="2700000" algn="tl">
                    <a:srgbClr val="C0C0C0"/>
                  </a:outerShdw>
                </a:effectLst>
              </a:rPr>
              <a:t>n</a:t>
            </a:r>
            <a:r>
              <a:rPr lang="en-US" sz="2400" i="0">
                <a:effectLst>
                  <a:outerShdw blurRad="38100" dist="38100" dir="2700000" algn="tl">
                    <a:srgbClr val="C0C0C0"/>
                  </a:outerShdw>
                </a:effectLst>
              </a:rPr>
              <a:t>, two numbers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and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are additive inverses of each other if</a:t>
            </a:r>
          </a:p>
        </p:txBody>
      </p:sp>
      <p:sp>
        <p:nvSpPr>
          <p:cNvPr id="956427" name="Text Box 11"/>
          <p:cNvSpPr txBox="1">
            <a:spLocks noChangeArrowheads="1"/>
          </p:cNvSpPr>
          <p:nvPr/>
        </p:nvSpPr>
        <p:spPr bwMode="auto">
          <a:xfrm>
            <a:off x="1219200" y="533400"/>
            <a:ext cx="2343150" cy="457200"/>
          </a:xfrm>
          <a:prstGeom prst="rect">
            <a:avLst/>
          </a:prstGeom>
          <a:noFill/>
          <a:ln w="9525">
            <a:noFill/>
            <a:miter lim="800000"/>
            <a:headEnd/>
            <a:tailEnd/>
          </a:ln>
          <a:effectLst/>
        </p:spPr>
        <p:txBody>
          <a:bodyPr wrap="none">
            <a:spAutoFit/>
          </a:bodyPr>
          <a:lstStyle/>
          <a:p>
            <a:r>
              <a:rPr lang="en-US" sz="2400" i="0">
                <a:solidFill>
                  <a:schemeClr val="folHlink"/>
                </a:solidFill>
              </a:rPr>
              <a:t>Additive Inverse</a:t>
            </a:r>
            <a:endParaRPr lang="en-US" sz="2000"/>
          </a:p>
        </p:txBody>
      </p:sp>
      <p:pic>
        <p:nvPicPr>
          <p:cNvPr id="956428" name="Picture 12"/>
          <p:cNvPicPr>
            <a:picLocks noChangeAspect="1" noChangeArrowheads="1"/>
          </p:cNvPicPr>
          <p:nvPr/>
        </p:nvPicPr>
        <p:blipFill>
          <a:blip r:embed="rId3"/>
          <a:srcRect/>
          <a:stretch>
            <a:fillRect/>
          </a:stretch>
        </p:blipFill>
        <p:spPr bwMode="auto">
          <a:xfrm>
            <a:off x="2506663" y="2224088"/>
            <a:ext cx="4130675" cy="747712"/>
          </a:xfrm>
          <a:prstGeom prst="rect">
            <a:avLst/>
          </a:prstGeom>
          <a:noFill/>
          <a:ln w="9525">
            <a:noFill/>
            <a:miter lim="800000"/>
            <a:headEnd/>
            <a:tailEnd/>
          </a:ln>
          <a:effectLst/>
        </p:spPr>
      </p:pic>
      <p:sp>
        <p:nvSpPr>
          <p:cNvPr id="956429" name="Line 13"/>
          <p:cNvSpPr>
            <a:spLocks noChangeShapeType="1"/>
          </p:cNvSpPr>
          <p:nvPr/>
        </p:nvSpPr>
        <p:spPr bwMode="auto">
          <a:xfrm>
            <a:off x="609600" y="3962400"/>
            <a:ext cx="8153400" cy="0"/>
          </a:xfrm>
          <a:prstGeom prst="line">
            <a:avLst/>
          </a:prstGeom>
          <a:noFill/>
          <a:ln w="76200">
            <a:solidFill>
              <a:srgbClr val="009900"/>
            </a:solidFill>
            <a:round/>
            <a:headEnd/>
            <a:tailEnd/>
          </a:ln>
          <a:effectLst/>
        </p:spPr>
        <p:txBody>
          <a:bodyPr/>
          <a:lstStyle/>
          <a:p>
            <a:endParaRPr lang="en-GB"/>
          </a:p>
        </p:txBody>
      </p:sp>
      <p:sp>
        <p:nvSpPr>
          <p:cNvPr id="956430" name="Line 14"/>
          <p:cNvSpPr>
            <a:spLocks noChangeShapeType="1"/>
          </p:cNvSpPr>
          <p:nvPr/>
        </p:nvSpPr>
        <p:spPr bwMode="auto">
          <a:xfrm>
            <a:off x="609600" y="6172200"/>
            <a:ext cx="8153400" cy="0"/>
          </a:xfrm>
          <a:prstGeom prst="line">
            <a:avLst/>
          </a:prstGeom>
          <a:noFill/>
          <a:ln w="76200">
            <a:solidFill>
              <a:srgbClr val="009900"/>
            </a:solidFill>
            <a:round/>
            <a:headEnd/>
            <a:tailEnd/>
          </a:ln>
          <a:effectLst/>
        </p:spPr>
        <p:txBody>
          <a:bodyPr/>
          <a:lstStyle/>
          <a:p>
            <a:endParaRPr lang="en-GB"/>
          </a:p>
        </p:txBody>
      </p:sp>
      <p:sp>
        <p:nvSpPr>
          <p:cNvPr id="956431" name="Rectangle 15"/>
          <p:cNvSpPr>
            <a:spLocks noChangeArrowheads="1"/>
          </p:cNvSpPr>
          <p:nvPr/>
        </p:nvSpPr>
        <p:spPr bwMode="auto">
          <a:xfrm>
            <a:off x="647700" y="4054475"/>
            <a:ext cx="8077200" cy="2041525"/>
          </a:xfrm>
          <a:prstGeom prst="rect">
            <a:avLst/>
          </a:prstGeom>
          <a:solidFill>
            <a:srgbClr val="99FF33"/>
          </a:solidFill>
          <a:ln w="76200" algn="ctr">
            <a:noFill/>
            <a:miter lim="800000"/>
            <a:headEnd/>
            <a:tailEnd/>
          </a:ln>
          <a:effectLst/>
        </p:spPr>
        <p:txBody>
          <a:bodyPr>
            <a:spAutoFit/>
          </a:bodyPr>
          <a:lstStyle/>
          <a:p>
            <a:pPr algn="ctr"/>
            <a:r>
              <a:rPr lang="en-US" sz="3200">
                <a:latin typeface="Arial" charset="0"/>
              </a:rPr>
              <a:t>In modular arithmetic, each integer has an additive inverse. The sum of an integer and its additive inverse is congruent to 0 modulo n.</a:t>
            </a:r>
          </a:p>
        </p:txBody>
      </p:sp>
      <p:grpSp>
        <p:nvGrpSpPr>
          <p:cNvPr id="2" name="Group 16"/>
          <p:cNvGrpSpPr>
            <a:grpSpLocks/>
          </p:cNvGrpSpPr>
          <p:nvPr/>
        </p:nvGrpSpPr>
        <p:grpSpPr bwMode="auto">
          <a:xfrm>
            <a:off x="655638" y="3352800"/>
            <a:ext cx="1143000" cy="566738"/>
            <a:chOff x="1200" y="1248"/>
            <a:chExt cx="720" cy="357"/>
          </a:xfrm>
        </p:grpSpPr>
        <p:pic>
          <p:nvPicPr>
            <p:cNvPr id="956433" name="Picture 17"/>
            <p:cNvPicPr>
              <a:picLocks noChangeAspect="1" noChangeArrowheads="1"/>
            </p:cNvPicPr>
            <p:nvPr/>
          </p:nvPicPr>
          <p:blipFill>
            <a:blip r:embed="rId4"/>
            <a:srcRect/>
            <a:stretch>
              <a:fillRect/>
            </a:stretch>
          </p:blipFill>
          <p:spPr bwMode="auto">
            <a:xfrm>
              <a:off x="1200" y="1248"/>
              <a:ext cx="720" cy="357"/>
            </a:xfrm>
            <a:prstGeom prst="rect">
              <a:avLst/>
            </a:prstGeom>
            <a:noFill/>
            <a:ln w="9525">
              <a:noFill/>
              <a:miter lim="800000"/>
              <a:headEnd/>
              <a:tailEnd/>
            </a:ln>
            <a:effectLst/>
          </p:spPr>
        </p:pic>
        <p:sp>
          <p:nvSpPr>
            <p:cNvPr id="956434" name="Text Box 18"/>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7CD1FF41-5795-4998-9199-8C44D7316FDC}" type="slidenum">
              <a:rPr lang="en-US"/>
              <a:pPr/>
              <a:t>106</a:t>
            </a:fld>
            <a:endParaRPr lang="en-US"/>
          </a:p>
        </p:txBody>
      </p:sp>
      <p:sp>
        <p:nvSpPr>
          <p:cNvPr id="958466"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2.21</a:t>
            </a:r>
            <a:endParaRPr lang="en-US" sz="2000">
              <a:solidFill>
                <a:schemeClr val="bg1"/>
              </a:solidFill>
            </a:endParaRPr>
          </a:p>
        </p:txBody>
      </p:sp>
      <p:sp>
        <p:nvSpPr>
          <p:cNvPr id="95846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846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846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847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847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847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847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58474"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2.2.5   Continued</a:t>
            </a:r>
          </a:p>
        </p:txBody>
      </p:sp>
      <p:sp>
        <p:nvSpPr>
          <p:cNvPr id="958475" name="Rectangle 11"/>
          <p:cNvSpPr>
            <a:spLocks noChangeArrowheads="1"/>
          </p:cNvSpPr>
          <p:nvPr/>
        </p:nvSpPr>
        <p:spPr bwMode="auto">
          <a:xfrm>
            <a:off x="304800" y="1431925"/>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Find all additive inverse pairs in Z10.</a:t>
            </a:r>
          </a:p>
        </p:txBody>
      </p:sp>
      <p:sp>
        <p:nvSpPr>
          <p:cNvPr id="958477" name="Rectangle 13"/>
          <p:cNvSpPr>
            <a:spLocks noChangeArrowheads="1"/>
          </p:cNvSpPr>
          <p:nvPr/>
        </p:nvSpPr>
        <p:spPr bwMode="auto">
          <a:xfrm>
            <a:off x="304800" y="31242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
        <p:nvSpPr>
          <p:cNvPr id="958478" name="Rectangle 14"/>
          <p:cNvSpPr>
            <a:spLocks noChangeArrowheads="1"/>
          </p:cNvSpPr>
          <p:nvPr/>
        </p:nvSpPr>
        <p:spPr bwMode="auto">
          <a:xfrm>
            <a:off x="304800" y="3581400"/>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The six pairs of additive inverses are (0, 0), (1, 9), (2, 8), (3, 7), (4, 6), and (5, 5).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r>
              <a:rPr lang="en-US"/>
              <a:t>2.</a:t>
            </a:r>
            <a:fld id="{5AC21CE2-B51B-4BF1-8DC1-ADE6D0EEA32D}" type="slidenum">
              <a:rPr lang="en-US"/>
              <a:pPr/>
              <a:t>107</a:t>
            </a:fld>
            <a:endParaRPr lang="en-US"/>
          </a:p>
        </p:txBody>
      </p:sp>
      <p:sp>
        <p:nvSpPr>
          <p:cNvPr id="96051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05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051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05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05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051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05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0521" name="Text Box 9"/>
          <p:cNvSpPr txBox="1">
            <a:spLocks noChangeArrowheads="1"/>
          </p:cNvSpPr>
          <p:nvPr/>
        </p:nvSpPr>
        <p:spPr bwMode="auto">
          <a:xfrm>
            <a:off x="1143000" y="0"/>
            <a:ext cx="2859088" cy="579438"/>
          </a:xfrm>
          <a:prstGeom prst="rect">
            <a:avLst/>
          </a:prstGeom>
          <a:noFill/>
          <a:ln w="9525">
            <a:noFill/>
            <a:miter lim="800000"/>
            <a:headEnd/>
            <a:tailEnd/>
          </a:ln>
          <a:effectLst/>
        </p:spPr>
        <p:txBody>
          <a:bodyPr wrap="none">
            <a:spAutoFit/>
          </a:bodyPr>
          <a:lstStyle/>
          <a:p>
            <a:r>
              <a:rPr lang="en-US" sz="3200"/>
              <a:t>2.2.5   Continue</a:t>
            </a:r>
          </a:p>
        </p:txBody>
      </p:sp>
      <p:sp>
        <p:nvSpPr>
          <p:cNvPr id="960522" name="Rectangle 10"/>
          <p:cNvSpPr>
            <a:spLocks noChangeArrowheads="1"/>
          </p:cNvSpPr>
          <p:nvPr/>
        </p:nvSpPr>
        <p:spPr bwMode="auto">
          <a:xfrm>
            <a:off x="304800" y="1066800"/>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In Z</a:t>
            </a:r>
            <a:r>
              <a:rPr lang="en-US" sz="2400" i="0" baseline="-20000">
                <a:effectLst>
                  <a:outerShdw blurRad="38100" dist="38100" dir="2700000" algn="tl">
                    <a:srgbClr val="C0C0C0"/>
                  </a:outerShdw>
                </a:effectLst>
              </a:rPr>
              <a:t>n</a:t>
            </a:r>
            <a:r>
              <a:rPr lang="en-US" sz="2400" i="0">
                <a:effectLst>
                  <a:outerShdw blurRad="38100" dist="38100" dir="2700000" algn="tl">
                    <a:srgbClr val="C0C0C0"/>
                  </a:outerShdw>
                </a:effectLst>
              </a:rPr>
              <a:t>, two numbers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and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are the multiplicative inverse of each other if</a:t>
            </a:r>
          </a:p>
        </p:txBody>
      </p:sp>
      <p:sp>
        <p:nvSpPr>
          <p:cNvPr id="960523" name="Text Box 11"/>
          <p:cNvSpPr txBox="1">
            <a:spLocks noChangeArrowheads="1"/>
          </p:cNvSpPr>
          <p:nvPr/>
        </p:nvSpPr>
        <p:spPr bwMode="auto">
          <a:xfrm>
            <a:off x="1219200" y="533400"/>
            <a:ext cx="3051175" cy="457200"/>
          </a:xfrm>
          <a:prstGeom prst="rect">
            <a:avLst/>
          </a:prstGeom>
          <a:noFill/>
          <a:ln w="9525">
            <a:noFill/>
            <a:miter lim="800000"/>
            <a:headEnd/>
            <a:tailEnd/>
          </a:ln>
          <a:effectLst/>
        </p:spPr>
        <p:txBody>
          <a:bodyPr wrap="none">
            <a:spAutoFit/>
          </a:bodyPr>
          <a:lstStyle/>
          <a:p>
            <a:r>
              <a:rPr lang="en-US" sz="2400" i="0">
                <a:solidFill>
                  <a:schemeClr val="folHlink"/>
                </a:solidFill>
              </a:rPr>
              <a:t>Multiplicative Inverse</a:t>
            </a:r>
            <a:endParaRPr lang="en-US" sz="2000"/>
          </a:p>
        </p:txBody>
      </p:sp>
      <p:pic>
        <p:nvPicPr>
          <p:cNvPr id="960531" name="Picture 19"/>
          <p:cNvPicPr>
            <a:picLocks noChangeAspect="1" noChangeArrowheads="1"/>
          </p:cNvPicPr>
          <p:nvPr/>
        </p:nvPicPr>
        <p:blipFill>
          <a:blip r:embed="rId3"/>
          <a:srcRect/>
          <a:stretch>
            <a:fillRect/>
          </a:stretch>
        </p:blipFill>
        <p:spPr bwMode="auto">
          <a:xfrm>
            <a:off x="2506663" y="1752600"/>
            <a:ext cx="3308350" cy="590550"/>
          </a:xfrm>
          <a:prstGeom prst="rect">
            <a:avLst/>
          </a:prstGeom>
          <a:noFill/>
          <a:ln w="9525">
            <a:noFill/>
            <a:miter lim="800000"/>
            <a:headEnd/>
            <a:tailEnd/>
          </a:ln>
          <a:effectLst/>
        </p:spPr>
      </p:pic>
      <p:sp>
        <p:nvSpPr>
          <p:cNvPr id="960533" name="Line 21"/>
          <p:cNvSpPr>
            <a:spLocks noChangeShapeType="1"/>
          </p:cNvSpPr>
          <p:nvPr/>
        </p:nvSpPr>
        <p:spPr bwMode="auto">
          <a:xfrm>
            <a:off x="609600" y="3352800"/>
            <a:ext cx="8153400" cy="0"/>
          </a:xfrm>
          <a:prstGeom prst="line">
            <a:avLst/>
          </a:prstGeom>
          <a:noFill/>
          <a:ln w="76200">
            <a:solidFill>
              <a:srgbClr val="009900"/>
            </a:solidFill>
            <a:round/>
            <a:headEnd/>
            <a:tailEnd/>
          </a:ln>
          <a:effectLst/>
        </p:spPr>
        <p:txBody>
          <a:bodyPr/>
          <a:lstStyle/>
          <a:p>
            <a:endParaRPr lang="en-GB"/>
          </a:p>
        </p:txBody>
      </p:sp>
      <p:sp>
        <p:nvSpPr>
          <p:cNvPr id="960534" name="Line 22"/>
          <p:cNvSpPr>
            <a:spLocks noChangeShapeType="1"/>
          </p:cNvSpPr>
          <p:nvPr/>
        </p:nvSpPr>
        <p:spPr bwMode="auto">
          <a:xfrm>
            <a:off x="609600" y="6019800"/>
            <a:ext cx="8153400" cy="0"/>
          </a:xfrm>
          <a:prstGeom prst="line">
            <a:avLst/>
          </a:prstGeom>
          <a:noFill/>
          <a:ln w="76200">
            <a:solidFill>
              <a:srgbClr val="009900"/>
            </a:solidFill>
            <a:round/>
            <a:headEnd/>
            <a:tailEnd/>
          </a:ln>
          <a:effectLst/>
        </p:spPr>
        <p:txBody>
          <a:bodyPr/>
          <a:lstStyle/>
          <a:p>
            <a:endParaRPr lang="en-GB"/>
          </a:p>
        </p:txBody>
      </p:sp>
      <p:sp>
        <p:nvSpPr>
          <p:cNvPr id="960535" name="Rectangle 23"/>
          <p:cNvSpPr>
            <a:spLocks noChangeArrowheads="1"/>
          </p:cNvSpPr>
          <p:nvPr/>
        </p:nvSpPr>
        <p:spPr bwMode="auto">
          <a:xfrm>
            <a:off x="647700" y="3414713"/>
            <a:ext cx="8077200" cy="2528887"/>
          </a:xfrm>
          <a:prstGeom prst="rect">
            <a:avLst/>
          </a:prstGeom>
          <a:solidFill>
            <a:srgbClr val="99FF33"/>
          </a:solidFill>
          <a:ln w="76200" algn="ctr">
            <a:noFill/>
            <a:miter lim="800000"/>
            <a:headEnd/>
            <a:tailEnd/>
          </a:ln>
          <a:effectLst/>
        </p:spPr>
        <p:txBody>
          <a:bodyPr>
            <a:spAutoFit/>
          </a:bodyPr>
          <a:lstStyle/>
          <a:p>
            <a:pPr algn="ctr"/>
            <a:r>
              <a:rPr lang="en-US" sz="3200">
                <a:latin typeface="Arial" charset="0"/>
              </a:rPr>
              <a:t>In modular arithmetic, an integer may or may not have a multiplicative inverse.</a:t>
            </a:r>
          </a:p>
          <a:p>
            <a:pPr algn="ctr"/>
            <a:r>
              <a:rPr lang="en-US" sz="3200">
                <a:latin typeface="Arial" charset="0"/>
              </a:rPr>
              <a:t>When it does, the product of the integer and its multiplicative inverse is congruent to 1 modulo n.</a:t>
            </a:r>
          </a:p>
        </p:txBody>
      </p:sp>
      <p:grpSp>
        <p:nvGrpSpPr>
          <p:cNvPr id="2" name="Group 24"/>
          <p:cNvGrpSpPr>
            <a:grpSpLocks/>
          </p:cNvGrpSpPr>
          <p:nvPr/>
        </p:nvGrpSpPr>
        <p:grpSpPr bwMode="auto">
          <a:xfrm>
            <a:off x="655638" y="2743200"/>
            <a:ext cx="1143000" cy="566738"/>
            <a:chOff x="1200" y="1248"/>
            <a:chExt cx="720" cy="357"/>
          </a:xfrm>
        </p:grpSpPr>
        <p:pic>
          <p:nvPicPr>
            <p:cNvPr id="960537" name="Picture 25"/>
            <p:cNvPicPr>
              <a:picLocks noChangeAspect="1" noChangeArrowheads="1"/>
            </p:cNvPicPr>
            <p:nvPr/>
          </p:nvPicPr>
          <p:blipFill>
            <a:blip r:embed="rId4"/>
            <a:srcRect/>
            <a:stretch>
              <a:fillRect/>
            </a:stretch>
          </p:blipFill>
          <p:spPr bwMode="auto">
            <a:xfrm>
              <a:off x="1200" y="1248"/>
              <a:ext cx="720" cy="357"/>
            </a:xfrm>
            <a:prstGeom prst="rect">
              <a:avLst/>
            </a:prstGeom>
            <a:noFill/>
            <a:ln w="9525">
              <a:noFill/>
              <a:miter lim="800000"/>
              <a:headEnd/>
              <a:tailEnd/>
            </a:ln>
            <a:effectLst/>
          </p:spPr>
        </p:pic>
        <p:sp>
          <p:nvSpPr>
            <p:cNvPr id="960538" name="Text Box 26"/>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r>
              <a:rPr lang="en-US"/>
              <a:t>2.</a:t>
            </a:r>
            <a:fld id="{2F5B4CAD-41AF-423A-80F4-893B736AD6D7}" type="slidenum">
              <a:rPr lang="en-US"/>
              <a:pPr/>
              <a:t>108</a:t>
            </a:fld>
            <a:endParaRPr lang="en-US"/>
          </a:p>
        </p:txBody>
      </p:sp>
      <p:sp>
        <p:nvSpPr>
          <p:cNvPr id="962562" name="Text Box 2"/>
          <p:cNvSpPr txBox="1">
            <a:spLocks noChangeArrowheads="1"/>
          </p:cNvSpPr>
          <p:nvPr/>
        </p:nvSpPr>
        <p:spPr bwMode="auto">
          <a:xfrm>
            <a:off x="381000" y="11430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2.22</a:t>
            </a:r>
            <a:endParaRPr lang="en-US" sz="2000">
              <a:solidFill>
                <a:schemeClr val="bg1"/>
              </a:solidFill>
            </a:endParaRPr>
          </a:p>
        </p:txBody>
      </p:sp>
      <p:sp>
        <p:nvSpPr>
          <p:cNvPr id="96256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256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256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256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256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256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256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2570"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2.2.5   Continued</a:t>
            </a:r>
          </a:p>
        </p:txBody>
      </p:sp>
      <p:sp>
        <p:nvSpPr>
          <p:cNvPr id="962571" name="Rectangle 11"/>
          <p:cNvSpPr>
            <a:spLocks noChangeArrowheads="1"/>
          </p:cNvSpPr>
          <p:nvPr/>
        </p:nvSpPr>
        <p:spPr bwMode="auto">
          <a:xfrm>
            <a:off x="304800" y="16002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Find the multiplicative inverse of 8 in Z</a:t>
            </a:r>
            <a:r>
              <a:rPr lang="en-US" sz="2400" i="0" baseline="-20000">
                <a:effectLst>
                  <a:outerShdw blurRad="38100" dist="38100" dir="2700000" algn="tl">
                    <a:srgbClr val="C0C0C0"/>
                  </a:outerShdw>
                </a:effectLst>
              </a:rPr>
              <a:t>10</a:t>
            </a:r>
            <a:r>
              <a:rPr lang="en-US" sz="2400" i="0">
                <a:effectLst>
                  <a:outerShdw blurRad="38100" dist="38100" dir="2700000" algn="tl">
                    <a:srgbClr val="C0C0C0"/>
                  </a:outerShdw>
                </a:effectLst>
              </a:rPr>
              <a:t>.</a:t>
            </a:r>
          </a:p>
        </p:txBody>
      </p:sp>
      <p:sp>
        <p:nvSpPr>
          <p:cNvPr id="962572" name="Rectangle 12"/>
          <p:cNvSpPr>
            <a:spLocks noChangeArrowheads="1"/>
          </p:cNvSpPr>
          <p:nvPr/>
        </p:nvSpPr>
        <p:spPr bwMode="auto">
          <a:xfrm>
            <a:off x="304800" y="20574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
        <p:nvSpPr>
          <p:cNvPr id="962573" name="Rectangle 13"/>
          <p:cNvSpPr>
            <a:spLocks noChangeArrowheads="1"/>
          </p:cNvSpPr>
          <p:nvPr/>
        </p:nvSpPr>
        <p:spPr bwMode="auto">
          <a:xfrm>
            <a:off x="304800" y="2409825"/>
            <a:ext cx="8229600" cy="118745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There is no multiplicative inverse because gcd (10, 8) = 2 ≠ 1. In other words, we cannot find any number between 0 and 9 such that when multiplied by 8, the result is congruent to 1.</a:t>
            </a:r>
          </a:p>
        </p:txBody>
      </p:sp>
      <p:sp>
        <p:nvSpPr>
          <p:cNvPr id="962574" name="Text Box 14"/>
          <p:cNvSpPr txBox="1">
            <a:spLocks noChangeArrowheads="1"/>
          </p:cNvSpPr>
          <p:nvPr/>
        </p:nvSpPr>
        <p:spPr bwMode="auto">
          <a:xfrm>
            <a:off x="381000" y="37338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2.23</a:t>
            </a:r>
            <a:endParaRPr lang="en-US" sz="2000">
              <a:solidFill>
                <a:schemeClr val="bg1"/>
              </a:solidFill>
            </a:endParaRPr>
          </a:p>
        </p:txBody>
      </p:sp>
      <p:sp>
        <p:nvSpPr>
          <p:cNvPr id="962575" name="Rectangle 15"/>
          <p:cNvSpPr>
            <a:spLocks noChangeArrowheads="1"/>
          </p:cNvSpPr>
          <p:nvPr/>
        </p:nvSpPr>
        <p:spPr bwMode="auto">
          <a:xfrm>
            <a:off x="304800" y="42672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Find all multiplicative inverses in Z</a:t>
            </a:r>
            <a:r>
              <a:rPr lang="en-US" sz="2400" i="0" baseline="-20000">
                <a:effectLst>
                  <a:outerShdw blurRad="38100" dist="38100" dir="2700000" algn="tl">
                    <a:srgbClr val="C0C0C0"/>
                  </a:outerShdw>
                </a:effectLst>
              </a:rPr>
              <a:t>10</a:t>
            </a:r>
            <a:r>
              <a:rPr lang="en-US" sz="2400" i="0">
                <a:effectLst>
                  <a:outerShdw blurRad="38100" dist="38100" dir="2700000" algn="tl">
                    <a:srgbClr val="C0C0C0"/>
                  </a:outerShdw>
                </a:effectLst>
              </a:rPr>
              <a:t>.</a:t>
            </a:r>
          </a:p>
        </p:txBody>
      </p:sp>
      <p:sp>
        <p:nvSpPr>
          <p:cNvPr id="962576" name="Rectangle 16"/>
          <p:cNvSpPr>
            <a:spLocks noChangeArrowheads="1"/>
          </p:cNvSpPr>
          <p:nvPr/>
        </p:nvSpPr>
        <p:spPr bwMode="auto">
          <a:xfrm>
            <a:off x="304800" y="49530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
        <p:nvSpPr>
          <p:cNvPr id="962577" name="Rectangle 17"/>
          <p:cNvSpPr>
            <a:spLocks noChangeArrowheads="1"/>
          </p:cNvSpPr>
          <p:nvPr/>
        </p:nvSpPr>
        <p:spPr bwMode="auto">
          <a:xfrm>
            <a:off x="304800" y="5257800"/>
            <a:ext cx="8229600" cy="118745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There are only three pairs: (1, 1), (3, 7) and (9, 9). The numbers 0, 2, 4, 5, 6, and 8 do not have a multiplicative inverse.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D9254887-5A8C-41A4-B7BF-D0BE8699634D}" type="slidenum">
              <a:rPr lang="en-US"/>
              <a:pPr/>
              <a:t>109</a:t>
            </a:fld>
            <a:endParaRPr lang="en-US"/>
          </a:p>
        </p:txBody>
      </p:sp>
      <p:sp>
        <p:nvSpPr>
          <p:cNvPr id="966658"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2.24</a:t>
            </a:r>
            <a:endParaRPr lang="en-US" sz="2000">
              <a:solidFill>
                <a:schemeClr val="bg1"/>
              </a:solidFill>
            </a:endParaRPr>
          </a:p>
        </p:txBody>
      </p:sp>
      <p:sp>
        <p:nvSpPr>
          <p:cNvPr id="966659"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666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6661"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666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666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6664"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666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6666"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2.2.5   Continued</a:t>
            </a:r>
          </a:p>
        </p:txBody>
      </p:sp>
      <p:sp>
        <p:nvSpPr>
          <p:cNvPr id="966667" name="Rectangle 11"/>
          <p:cNvSpPr>
            <a:spLocks noChangeArrowheads="1"/>
          </p:cNvSpPr>
          <p:nvPr/>
        </p:nvSpPr>
        <p:spPr bwMode="auto">
          <a:xfrm>
            <a:off x="304800" y="11430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Find all multiplicative inverse pairs in Z</a:t>
            </a:r>
            <a:r>
              <a:rPr lang="en-US" sz="2400" i="0" baseline="-20000">
                <a:effectLst>
                  <a:outerShdw blurRad="38100" dist="38100" dir="2700000" algn="tl">
                    <a:srgbClr val="C0C0C0"/>
                  </a:outerShdw>
                </a:effectLst>
              </a:rPr>
              <a:t>11</a:t>
            </a:r>
            <a:r>
              <a:rPr lang="en-US" sz="2400" i="0">
                <a:effectLst>
                  <a:outerShdw blurRad="38100" dist="38100" dir="2700000" algn="tl">
                    <a:srgbClr val="C0C0C0"/>
                  </a:outerShdw>
                </a:effectLst>
              </a:rPr>
              <a:t>.</a:t>
            </a:r>
          </a:p>
        </p:txBody>
      </p:sp>
      <p:sp>
        <p:nvSpPr>
          <p:cNvPr id="966668" name="Rectangle 12"/>
          <p:cNvSpPr>
            <a:spLocks noChangeArrowheads="1"/>
          </p:cNvSpPr>
          <p:nvPr/>
        </p:nvSpPr>
        <p:spPr bwMode="auto">
          <a:xfrm>
            <a:off x="304800" y="16764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
        <p:nvSpPr>
          <p:cNvPr id="966669" name="Rectangle 13"/>
          <p:cNvSpPr>
            <a:spLocks noChangeArrowheads="1"/>
          </p:cNvSpPr>
          <p:nvPr/>
        </p:nvSpPr>
        <p:spPr bwMode="auto">
          <a:xfrm>
            <a:off x="304800" y="2101850"/>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We have seven pairs: (1, 1), (2, 6), (3, 4), (5, 9), (7, 8), (9, 9), and (10, 10).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11</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594879048"/>
              </p:ext>
            </p:extLst>
          </p:nvPr>
        </p:nvGraphicFramePr>
        <p:xfrm>
          <a:off x="1447800" y="381000"/>
          <a:ext cx="6096000" cy="568452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Module No.</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Name of Module </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Hours</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Marks</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0000"/>
                  </a:ext>
                </a:extLst>
              </a:tr>
              <a:tr h="370840">
                <a:tc>
                  <a:txBody>
                    <a:bodyPr/>
                    <a:lstStyle/>
                    <a:p>
                      <a:pPr algn="ctr"/>
                      <a:r>
                        <a:rPr lang="en-US" dirty="0" smtClean="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IN" dirty="0" smtClean="0">
                          <a:latin typeface="Times New Roman" panose="02020603050405020304" pitchFamily="18" charset="0"/>
                          <a:cs typeface="Times New Roman" panose="02020603050405020304" pitchFamily="18" charset="0"/>
                        </a:rPr>
                        <a:t>Introduction &amp; Number Theory </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07</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18</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0001"/>
                  </a:ext>
                </a:extLst>
              </a:tr>
              <a:tr h="370840">
                <a:tc>
                  <a:txBody>
                    <a:bodyPr/>
                    <a:lstStyle/>
                    <a:p>
                      <a:pPr algn="ctr"/>
                      <a:r>
                        <a:rPr lang="en-US" dirty="0" smtClean="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 Block Ciphers &amp; Public Key Cryptography</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07</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18</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0002"/>
                  </a:ext>
                </a:extLst>
              </a:tr>
              <a:tr h="370840">
                <a:tc>
                  <a:txBody>
                    <a:bodyPr/>
                    <a:lstStyle/>
                    <a:p>
                      <a:pPr algn="ctr"/>
                      <a:r>
                        <a:rPr lang="en-US" dirty="0" smtClean="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Cryptographic Hashes, Message Digests and Digital Certificates</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07</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18</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0003"/>
                  </a:ext>
                </a:extLst>
              </a:tr>
              <a:tr h="370840">
                <a:tc>
                  <a:txBody>
                    <a:bodyPr/>
                    <a:lstStyle/>
                    <a:p>
                      <a:pPr algn="ctr"/>
                      <a:r>
                        <a:rPr lang="en-US" dirty="0" smtClean="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IN" dirty="0" smtClean="0">
                          <a:latin typeface="Times New Roman" panose="02020603050405020304" pitchFamily="18" charset="0"/>
                          <a:cs typeface="Times New Roman" panose="02020603050405020304" pitchFamily="18" charset="0"/>
                        </a:rPr>
                        <a:t>Digital signature schemes and authentication Protocols</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06</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16</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0004"/>
                  </a:ext>
                </a:extLst>
              </a:tr>
              <a:tr h="370840">
                <a:tc>
                  <a:txBody>
                    <a:bodyPr/>
                    <a:lstStyle/>
                    <a:p>
                      <a:pPr algn="ctr"/>
                      <a:r>
                        <a:rPr lang="en-US" dirty="0" smtClean="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IN" dirty="0" smtClean="0">
                          <a:latin typeface="Times New Roman" panose="02020603050405020304" pitchFamily="18" charset="0"/>
                          <a:cs typeface="Times New Roman" panose="02020603050405020304" pitchFamily="18" charset="0"/>
                        </a:rPr>
                        <a:t> System Security</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06</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15</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0005"/>
                  </a:ext>
                </a:extLst>
              </a:tr>
              <a:tr h="370840">
                <a:tc>
                  <a:txBody>
                    <a:bodyPr/>
                    <a:lstStyle/>
                    <a:p>
                      <a:pPr algn="ctr"/>
                      <a:r>
                        <a:rPr lang="en-US" dirty="0" smtClean="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IN" dirty="0" smtClean="0"/>
                        <a:t>Web security</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06</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15</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0006"/>
                  </a:ext>
                </a:extLst>
              </a:tr>
              <a:tr h="370840">
                <a:tc gridSpan="2">
                  <a:txBody>
                    <a:bodyPr/>
                    <a:lstStyle/>
                    <a:p>
                      <a:pPr algn="ctr"/>
                      <a:r>
                        <a:rPr lang="en-US" b="1" dirty="0" smtClean="0">
                          <a:latin typeface="Times New Roman" panose="02020603050405020304" pitchFamily="18" charset="0"/>
                          <a:cs typeface="Times New Roman" panose="02020603050405020304" pitchFamily="18" charset="0"/>
                        </a:rPr>
                        <a:t>Total</a:t>
                      </a:r>
                      <a:endParaRPr lang="en-IN" b="1" dirty="0">
                        <a:latin typeface="Times New Roman" panose="02020603050405020304" pitchFamily="18" charset="0"/>
                        <a:cs typeface="Times New Roman" panose="02020603050405020304" pitchFamily="18" charset="0"/>
                      </a:endParaRPr>
                    </a:p>
                  </a:txBody>
                  <a:tcPr anchor="ctr"/>
                </a:tc>
                <a:tc hMerge="1">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39</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100</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790415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t>2.</a:t>
            </a:r>
            <a:fld id="{D44A0262-25FB-4703-B706-646CB7CAF6B9}" type="slidenum">
              <a:rPr lang="en-US"/>
              <a:pPr/>
              <a:t>110</a:t>
            </a:fld>
            <a:endParaRPr lang="en-US"/>
          </a:p>
        </p:txBody>
      </p:sp>
      <p:sp>
        <p:nvSpPr>
          <p:cNvPr id="9748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48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48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48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48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48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48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4857" name="Text Box 9"/>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2.2.5   Continued</a:t>
            </a:r>
          </a:p>
        </p:txBody>
      </p:sp>
      <p:sp>
        <p:nvSpPr>
          <p:cNvPr id="974863" name="Line 15"/>
          <p:cNvSpPr>
            <a:spLocks noChangeShapeType="1"/>
          </p:cNvSpPr>
          <p:nvPr/>
        </p:nvSpPr>
        <p:spPr bwMode="auto">
          <a:xfrm>
            <a:off x="609600" y="2362200"/>
            <a:ext cx="8153400" cy="0"/>
          </a:xfrm>
          <a:prstGeom prst="line">
            <a:avLst/>
          </a:prstGeom>
          <a:noFill/>
          <a:ln w="76200">
            <a:solidFill>
              <a:srgbClr val="009900"/>
            </a:solidFill>
            <a:round/>
            <a:headEnd/>
            <a:tailEnd/>
          </a:ln>
          <a:effectLst/>
        </p:spPr>
        <p:txBody>
          <a:bodyPr/>
          <a:lstStyle/>
          <a:p>
            <a:endParaRPr lang="en-GB"/>
          </a:p>
        </p:txBody>
      </p:sp>
      <p:sp>
        <p:nvSpPr>
          <p:cNvPr id="974864" name="Line 16"/>
          <p:cNvSpPr>
            <a:spLocks noChangeShapeType="1"/>
          </p:cNvSpPr>
          <p:nvPr/>
        </p:nvSpPr>
        <p:spPr bwMode="auto">
          <a:xfrm>
            <a:off x="609600" y="5562600"/>
            <a:ext cx="8153400" cy="0"/>
          </a:xfrm>
          <a:prstGeom prst="line">
            <a:avLst/>
          </a:prstGeom>
          <a:noFill/>
          <a:ln w="76200">
            <a:solidFill>
              <a:srgbClr val="009900"/>
            </a:solidFill>
            <a:round/>
            <a:headEnd/>
            <a:tailEnd/>
          </a:ln>
          <a:effectLst/>
        </p:spPr>
        <p:txBody>
          <a:bodyPr/>
          <a:lstStyle/>
          <a:p>
            <a:endParaRPr lang="en-GB"/>
          </a:p>
        </p:txBody>
      </p:sp>
      <p:sp>
        <p:nvSpPr>
          <p:cNvPr id="974865" name="Rectangle 17"/>
          <p:cNvSpPr>
            <a:spLocks noChangeArrowheads="1"/>
          </p:cNvSpPr>
          <p:nvPr/>
        </p:nvSpPr>
        <p:spPr bwMode="auto">
          <a:xfrm>
            <a:off x="647700" y="2424113"/>
            <a:ext cx="8077200" cy="3016250"/>
          </a:xfrm>
          <a:prstGeom prst="rect">
            <a:avLst/>
          </a:prstGeom>
          <a:solidFill>
            <a:srgbClr val="99FF33"/>
          </a:solidFill>
          <a:ln w="76200" algn="ctr">
            <a:noFill/>
            <a:miter lim="800000"/>
            <a:headEnd/>
            <a:tailEnd/>
          </a:ln>
          <a:effectLst/>
        </p:spPr>
        <p:txBody>
          <a:bodyPr>
            <a:spAutoFit/>
          </a:bodyPr>
          <a:lstStyle/>
          <a:p>
            <a:pPr algn="ctr"/>
            <a:r>
              <a:rPr lang="en-US" sz="3200">
                <a:latin typeface="Arial" charset="0"/>
              </a:rPr>
              <a:t>The extended Euclidean algorithm finds the multiplicative inverses of b in Z</a:t>
            </a:r>
            <a:r>
              <a:rPr lang="en-US" sz="3200" baseline="-18000">
                <a:latin typeface="Arial" charset="0"/>
              </a:rPr>
              <a:t>n</a:t>
            </a:r>
            <a:r>
              <a:rPr lang="en-US" sz="3200">
                <a:latin typeface="Arial" charset="0"/>
              </a:rPr>
              <a:t> when n and b are given and </a:t>
            </a:r>
          </a:p>
          <a:p>
            <a:pPr algn="ctr"/>
            <a:r>
              <a:rPr lang="en-US" sz="3200">
                <a:latin typeface="Arial" charset="0"/>
              </a:rPr>
              <a:t>gcd (n, b) = 1.</a:t>
            </a:r>
          </a:p>
          <a:p>
            <a:pPr algn="ctr"/>
            <a:r>
              <a:rPr lang="en-US" sz="3200">
                <a:latin typeface="Arial" charset="0"/>
              </a:rPr>
              <a:t>The multiplicative inverse of b is the value of t after being mapped to Z</a:t>
            </a:r>
            <a:r>
              <a:rPr lang="en-US" sz="3200" baseline="-18000">
                <a:latin typeface="Arial" charset="0"/>
              </a:rPr>
              <a:t>n</a:t>
            </a:r>
            <a:r>
              <a:rPr lang="en-US" sz="3200">
                <a:latin typeface="Arial" charset="0"/>
              </a:rPr>
              <a:t>.</a:t>
            </a:r>
          </a:p>
        </p:txBody>
      </p:sp>
      <p:grpSp>
        <p:nvGrpSpPr>
          <p:cNvPr id="2" name="Group 18"/>
          <p:cNvGrpSpPr>
            <a:grpSpLocks/>
          </p:cNvGrpSpPr>
          <p:nvPr/>
        </p:nvGrpSpPr>
        <p:grpSpPr bwMode="auto">
          <a:xfrm>
            <a:off x="655638" y="1752600"/>
            <a:ext cx="1143000" cy="566738"/>
            <a:chOff x="1200" y="1248"/>
            <a:chExt cx="720" cy="357"/>
          </a:xfrm>
        </p:grpSpPr>
        <p:pic>
          <p:nvPicPr>
            <p:cNvPr id="974867" name="Picture 19"/>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74868" name="Text Box 20"/>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D92B6EC4-C8A9-4619-9DF2-BD26A0BC0AFE}" type="slidenum">
              <a:rPr lang="en-US"/>
              <a:pPr/>
              <a:t>111</a:t>
            </a:fld>
            <a:endParaRPr lang="en-US"/>
          </a:p>
        </p:txBody>
      </p:sp>
      <p:sp>
        <p:nvSpPr>
          <p:cNvPr id="96870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870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870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871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871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871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871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68714"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2.2.5   Continued</a:t>
            </a:r>
          </a:p>
        </p:txBody>
      </p:sp>
      <p:pic>
        <p:nvPicPr>
          <p:cNvPr id="968719" name="Picture 15"/>
          <p:cNvPicPr>
            <a:picLocks noChangeAspect="1" noChangeArrowheads="1"/>
          </p:cNvPicPr>
          <p:nvPr/>
        </p:nvPicPr>
        <p:blipFill>
          <a:blip r:embed="rId3"/>
          <a:srcRect/>
          <a:stretch>
            <a:fillRect/>
          </a:stretch>
        </p:blipFill>
        <p:spPr bwMode="auto">
          <a:xfrm>
            <a:off x="477838" y="1922463"/>
            <a:ext cx="7523162" cy="3792537"/>
          </a:xfrm>
          <a:prstGeom prst="rect">
            <a:avLst/>
          </a:prstGeom>
          <a:noFill/>
          <a:ln w="9525">
            <a:noFill/>
            <a:miter lim="800000"/>
            <a:headEnd/>
            <a:tailEnd/>
          </a:ln>
          <a:effectLst/>
        </p:spPr>
      </p:pic>
      <p:sp>
        <p:nvSpPr>
          <p:cNvPr id="968720" name="Text Box 16"/>
          <p:cNvSpPr txBox="1">
            <a:spLocks noChangeArrowheads="1"/>
          </p:cNvSpPr>
          <p:nvPr/>
        </p:nvSpPr>
        <p:spPr bwMode="auto">
          <a:xfrm>
            <a:off x="990600" y="533400"/>
            <a:ext cx="5972175" cy="762000"/>
          </a:xfrm>
          <a:prstGeom prst="rect">
            <a:avLst/>
          </a:prstGeom>
          <a:noFill/>
          <a:ln w="9525">
            <a:noFill/>
            <a:miter lim="800000"/>
            <a:headEnd/>
            <a:tailEnd/>
          </a:ln>
          <a:effectLst/>
        </p:spPr>
        <p:txBody>
          <a:bodyPr wrap="none">
            <a:spAutoFit/>
          </a:bodyPr>
          <a:lstStyle/>
          <a:p>
            <a:r>
              <a:rPr lang="en-US" sz="2400" i="0">
                <a:solidFill>
                  <a:schemeClr val="folHlink"/>
                </a:solidFill>
              </a:rPr>
              <a:t>Figure 2.15  </a:t>
            </a:r>
            <a:r>
              <a:rPr lang="en-US" sz="2000"/>
              <a:t>Using extended Euclidean algorithm to </a:t>
            </a:r>
            <a:br>
              <a:rPr lang="en-US" sz="2000"/>
            </a:br>
            <a:r>
              <a:rPr lang="en-US" sz="2000"/>
              <a:t>                          find multiplicative inverse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EB3686F2-00F9-492F-871A-1A881B0F5606}" type="slidenum">
              <a:rPr lang="en-US"/>
              <a:pPr/>
              <a:t>112</a:t>
            </a:fld>
            <a:endParaRPr lang="en-US"/>
          </a:p>
        </p:txBody>
      </p:sp>
      <p:sp>
        <p:nvSpPr>
          <p:cNvPr id="976898"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2.25</a:t>
            </a:r>
            <a:endParaRPr lang="en-US" sz="2000">
              <a:solidFill>
                <a:schemeClr val="bg1"/>
              </a:solidFill>
            </a:endParaRPr>
          </a:p>
        </p:txBody>
      </p:sp>
      <p:sp>
        <p:nvSpPr>
          <p:cNvPr id="976899"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690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6901"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690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690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6904"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690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6906"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2.2.5   Continued</a:t>
            </a:r>
          </a:p>
        </p:txBody>
      </p:sp>
      <p:sp>
        <p:nvSpPr>
          <p:cNvPr id="976907" name="Rectangle 11"/>
          <p:cNvSpPr>
            <a:spLocks noChangeArrowheads="1"/>
          </p:cNvSpPr>
          <p:nvPr/>
        </p:nvSpPr>
        <p:spPr bwMode="auto">
          <a:xfrm>
            <a:off x="304800" y="10668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Find the multiplicative inverse of 11 in Z</a:t>
            </a:r>
            <a:r>
              <a:rPr lang="en-US" sz="2400" i="0" baseline="-20000">
                <a:effectLst>
                  <a:outerShdw blurRad="38100" dist="38100" dir="2700000" algn="tl">
                    <a:srgbClr val="C0C0C0"/>
                  </a:outerShdw>
                </a:effectLst>
              </a:rPr>
              <a:t>26</a:t>
            </a:r>
            <a:r>
              <a:rPr lang="en-US" sz="2400" i="0">
                <a:effectLst>
                  <a:outerShdw blurRad="38100" dist="38100" dir="2700000" algn="tl">
                    <a:srgbClr val="C0C0C0"/>
                  </a:outerShdw>
                </a:effectLst>
              </a:rPr>
              <a:t>.</a:t>
            </a:r>
          </a:p>
        </p:txBody>
      </p:sp>
      <p:sp>
        <p:nvSpPr>
          <p:cNvPr id="976908" name="Rectangle 12"/>
          <p:cNvSpPr>
            <a:spLocks noChangeArrowheads="1"/>
          </p:cNvSpPr>
          <p:nvPr/>
        </p:nvSpPr>
        <p:spPr bwMode="auto">
          <a:xfrm>
            <a:off x="304800" y="16002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pic>
        <p:nvPicPr>
          <p:cNvPr id="976911" name="Picture 15"/>
          <p:cNvPicPr>
            <a:picLocks noChangeAspect="1" noChangeArrowheads="1"/>
          </p:cNvPicPr>
          <p:nvPr/>
        </p:nvPicPr>
        <p:blipFill>
          <a:blip r:embed="rId3"/>
          <a:srcRect/>
          <a:stretch>
            <a:fillRect/>
          </a:stretch>
        </p:blipFill>
        <p:spPr bwMode="auto">
          <a:xfrm>
            <a:off x="762000" y="2057400"/>
            <a:ext cx="7467600" cy="3476625"/>
          </a:xfrm>
          <a:prstGeom prst="rect">
            <a:avLst/>
          </a:prstGeom>
          <a:noFill/>
          <a:ln w="9525">
            <a:noFill/>
            <a:miter lim="800000"/>
            <a:headEnd/>
            <a:tailEnd/>
          </a:ln>
          <a:effectLst/>
        </p:spPr>
      </p:pic>
      <p:sp>
        <p:nvSpPr>
          <p:cNvPr id="976912" name="Rectangle 16"/>
          <p:cNvSpPr>
            <a:spLocks noChangeArrowheads="1"/>
          </p:cNvSpPr>
          <p:nvPr/>
        </p:nvSpPr>
        <p:spPr bwMode="auto">
          <a:xfrm>
            <a:off x="457200" y="57150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The gcd (26, 11) is 1; the inverse of 11 is </a:t>
            </a:r>
            <a:r>
              <a:rPr lang="en-US" sz="2400" i="0">
                <a:effectLst>
                  <a:outerShdw blurRad="38100" dist="38100" dir="2700000" algn="tl">
                    <a:srgbClr val="C0C0C0"/>
                  </a:outerShdw>
                </a:effectLst>
                <a:latin typeface="Symbol" pitchFamily="18" charset="2"/>
              </a:rPr>
              <a:t>-</a:t>
            </a:r>
            <a:r>
              <a:rPr lang="en-US" sz="2400" i="0">
                <a:effectLst>
                  <a:outerShdw blurRad="38100" dist="38100" dir="2700000" algn="tl">
                    <a:srgbClr val="C0C0C0"/>
                  </a:outerShdw>
                </a:effectLst>
              </a:rPr>
              <a:t>7 or 19.</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DD47B5AA-82D9-4B07-95E7-941454B6179D}" type="slidenum">
              <a:rPr lang="en-US"/>
              <a:pPr/>
              <a:t>113</a:t>
            </a:fld>
            <a:endParaRPr lang="en-US"/>
          </a:p>
        </p:txBody>
      </p:sp>
      <p:sp>
        <p:nvSpPr>
          <p:cNvPr id="978946"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2.26</a:t>
            </a:r>
            <a:endParaRPr lang="en-US" sz="2000">
              <a:solidFill>
                <a:schemeClr val="bg1"/>
              </a:solidFill>
            </a:endParaRPr>
          </a:p>
        </p:txBody>
      </p:sp>
      <p:sp>
        <p:nvSpPr>
          <p:cNvPr id="97894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894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894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895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895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895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895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78954"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2.2.5   Continued</a:t>
            </a:r>
          </a:p>
        </p:txBody>
      </p:sp>
      <p:sp>
        <p:nvSpPr>
          <p:cNvPr id="978955" name="Rectangle 11"/>
          <p:cNvSpPr>
            <a:spLocks noChangeArrowheads="1"/>
          </p:cNvSpPr>
          <p:nvPr/>
        </p:nvSpPr>
        <p:spPr bwMode="auto">
          <a:xfrm>
            <a:off x="304800" y="10668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Find the multiplicative inverse of 23 in Z</a:t>
            </a:r>
            <a:r>
              <a:rPr lang="en-US" sz="2400" i="0" baseline="-18000">
                <a:effectLst>
                  <a:outerShdw blurRad="38100" dist="38100" dir="2700000" algn="tl">
                    <a:srgbClr val="C0C0C0"/>
                  </a:outerShdw>
                </a:effectLst>
              </a:rPr>
              <a:t>100</a:t>
            </a:r>
            <a:r>
              <a:rPr lang="en-US" sz="2400" i="0">
                <a:effectLst>
                  <a:outerShdw blurRad="38100" dist="38100" dir="2700000" algn="tl">
                    <a:srgbClr val="C0C0C0"/>
                  </a:outerShdw>
                </a:effectLst>
              </a:rPr>
              <a:t>.</a:t>
            </a:r>
          </a:p>
        </p:txBody>
      </p:sp>
      <p:sp>
        <p:nvSpPr>
          <p:cNvPr id="978956" name="Rectangle 12"/>
          <p:cNvSpPr>
            <a:spLocks noChangeArrowheads="1"/>
          </p:cNvSpPr>
          <p:nvPr/>
        </p:nvSpPr>
        <p:spPr bwMode="auto">
          <a:xfrm>
            <a:off x="304800" y="16002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
        <p:nvSpPr>
          <p:cNvPr id="978958" name="Rectangle 14"/>
          <p:cNvSpPr>
            <a:spLocks noChangeArrowheads="1"/>
          </p:cNvSpPr>
          <p:nvPr/>
        </p:nvSpPr>
        <p:spPr bwMode="auto">
          <a:xfrm>
            <a:off x="457200" y="57150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The gcd (100, 23) is 1; the inverse of 23 is </a:t>
            </a:r>
            <a:r>
              <a:rPr lang="en-US" sz="2400" i="0">
                <a:effectLst>
                  <a:outerShdw blurRad="38100" dist="38100" dir="2700000" algn="tl">
                    <a:srgbClr val="C0C0C0"/>
                  </a:outerShdw>
                </a:effectLst>
                <a:latin typeface="Symbol" pitchFamily="18" charset="2"/>
              </a:rPr>
              <a:t>-</a:t>
            </a:r>
            <a:r>
              <a:rPr lang="en-US" sz="2400" i="0">
                <a:effectLst>
                  <a:outerShdw blurRad="38100" dist="38100" dir="2700000" algn="tl">
                    <a:srgbClr val="C0C0C0"/>
                  </a:outerShdw>
                </a:effectLst>
              </a:rPr>
              <a:t>13 or 87.</a:t>
            </a:r>
          </a:p>
        </p:txBody>
      </p:sp>
      <p:pic>
        <p:nvPicPr>
          <p:cNvPr id="978959" name="Picture 15"/>
          <p:cNvPicPr>
            <a:picLocks noChangeAspect="1" noChangeArrowheads="1"/>
          </p:cNvPicPr>
          <p:nvPr/>
        </p:nvPicPr>
        <p:blipFill>
          <a:blip r:embed="rId3"/>
          <a:srcRect/>
          <a:stretch>
            <a:fillRect/>
          </a:stretch>
        </p:blipFill>
        <p:spPr bwMode="auto">
          <a:xfrm>
            <a:off x="96838" y="2138363"/>
            <a:ext cx="8894762" cy="342423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C437BC9C-400E-44AF-9564-2A529C2420C0}" type="slidenum">
              <a:rPr lang="en-US"/>
              <a:pPr/>
              <a:t>114</a:t>
            </a:fld>
            <a:endParaRPr lang="en-US"/>
          </a:p>
        </p:txBody>
      </p:sp>
      <p:sp>
        <p:nvSpPr>
          <p:cNvPr id="980994"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2.27</a:t>
            </a:r>
            <a:endParaRPr lang="en-US" sz="2000">
              <a:solidFill>
                <a:schemeClr val="bg1"/>
              </a:solidFill>
            </a:endParaRPr>
          </a:p>
        </p:txBody>
      </p:sp>
      <p:sp>
        <p:nvSpPr>
          <p:cNvPr id="980995"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099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0997"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099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099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1000"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100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1002"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2.2.5   Continued</a:t>
            </a:r>
          </a:p>
        </p:txBody>
      </p:sp>
      <p:sp>
        <p:nvSpPr>
          <p:cNvPr id="981003" name="Rectangle 11"/>
          <p:cNvSpPr>
            <a:spLocks noChangeArrowheads="1"/>
          </p:cNvSpPr>
          <p:nvPr/>
        </p:nvSpPr>
        <p:spPr bwMode="auto">
          <a:xfrm>
            <a:off x="304800" y="10668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Find the inverse of 12 in Z</a:t>
            </a:r>
            <a:r>
              <a:rPr lang="en-US" sz="2400" i="0" baseline="-18000">
                <a:effectLst>
                  <a:outerShdw blurRad="38100" dist="38100" dir="2700000" algn="tl">
                    <a:srgbClr val="C0C0C0"/>
                  </a:outerShdw>
                </a:effectLst>
              </a:rPr>
              <a:t>26</a:t>
            </a:r>
            <a:r>
              <a:rPr lang="en-US" sz="2400" i="0">
                <a:effectLst>
                  <a:outerShdw blurRad="38100" dist="38100" dir="2700000" algn="tl">
                    <a:srgbClr val="C0C0C0"/>
                  </a:outerShdw>
                </a:effectLst>
              </a:rPr>
              <a:t>.</a:t>
            </a:r>
          </a:p>
        </p:txBody>
      </p:sp>
      <p:sp>
        <p:nvSpPr>
          <p:cNvPr id="981004" name="Rectangle 12"/>
          <p:cNvSpPr>
            <a:spLocks noChangeArrowheads="1"/>
          </p:cNvSpPr>
          <p:nvPr/>
        </p:nvSpPr>
        <p:spPr bwMode="auto">
          <a:xfrm>
            <a:off x="304800" y="16002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
        <p:nvSpPr>
          <p:cNvPr id="981005" name="Rectangle 13"/>
          <p:cNvSpPr>
            <a:spLocks noChangeArrowheads="1"/>
          </p:cNvSpPr>
          <p:nvPr/>
        </p:nvSpPr>
        <p:spPr bwMode="auto">
          <a:xfrm>
            <a:off x="457200" y="50292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The gcd (26, 12) is 2; the inverse does not exist.</a:t>
            </a:r>
          </a:p>
        </p:txBody>
      </p:sp>
      <p:pic>
        <p:nvPicPr>
          <p:cNvPr id="981007" name="Picture 15"/>
          <p:cNvPicPr>
            <a:picLocks noChangeAspect="1" noChangeArrowheads="1"/>
          </p:cNvPicPr>
          <p:nvPr/>
        </p:nvPicPr>
        <p:blipFill>
          <a:blip r:embed="rId3"/>
          <a:srcRect/>
          <a:stretch>
            <a:fillRect/>
          </a:stretch>
        </p:blipFill>
        <p:spPr bwMode="auto">
          <a:xfrm>
            <a:off x="122238" y="2360613"/>
            <a:ext cx="8793162" cy="231775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28FE33FB-22D3-4E7A-882B-8E81B302C590}" type="slidenum">
              <a:rPr lang="en-US"/>
              <a:pPr/>
              <a:t>115</a:t>
            </a:fld>
            <a:endParaRPr lang="en-US"/>
          </a:p>
        </p:txBody>
      </p:sp>
      <p:sp>
        <p:nvSpPr>
          <p:cNvPr id="98304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304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304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304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304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304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304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3050" name="Text Box 10"/>
          <p:cNvSpPr txBox="1">
            <a:spLocks noChangeArrowheads="1"/>
          </p:cNvSpPr>
          <p:nvPr/>
        </p:nvSpPr>
        <p:spPr bwMode="auto">
          <a:xfrm>
            <a:off x="1143000" y="0"/>
            <a:ext cx="7283450" cy="579438"/>
          </a:xfrm>
          <a:prstGeom prst="rect">
            <a:avLst/>
          </a:prstGeom>
          <a:noFill/>
          <a:ln w="9525">
            <a:noFill/>
            <a:miter lim="800000"/>
            <a:headEnd/>
            <a:tailEnd/>
          </a:ln>
          <a:effectLst/>
        </p:spPr>
        <p:txBody>
          <a:bodyPr wrap="none">
            <a:spAutoFit/>
          </a:bodyPr>
          <a:lstStyle/>
          <a:p>
            <a:r>
              <a:rPr lang="en-US" sz="3200">
                <a:solidFill>
                  <a:schemeClr val="hlink"/>
                </a:solidFill>
              </a:rPr>
              <a:t>2.2.6   Addition and Multiplication Tables</a:t>
            </a:r>
            <a:r>
              <a:rPr lang="en-US" sz="3200"/>
              <a:t> </a:t>
            </a:r>
          </a:p>
        </p:txBody>
      </p:sp>
      <p:pic>
        <p:nvPicPr>
          <p:cNvPr id="983055" name="Picture 15"/>
          <p:cNvPicPr>
            <a:picLocks noChangeAspect="1" noChangeArrowheads="1"/>
          </p:cNvPicPr>
          <p:nvPr/>
        </p:nvPicPr>
        <p:blipFill>
          <a:blip r:embed="rId3"/>
          <a:srcRect/>
          <a:stretch>
            <a:fillRect/>
          </a:stretch>
        </p:blipFill>
        <p:spPr bwMode="auto">
          <a:xfrm>
            <a:off x="985838" y="2000250"/>
            <a:ext cx="6481762" cy="3257550"/>
          </a:xfrm>
          <a:prstGeom prst="rect">
            <a:avLst/>
          </a:prstGeom>
          <a:noFill/>
          <a:ln w="9525">
            <a:noFill/>
            <a:miter lim="800000"/>
            <a:headEnd/>
            <a:tailEnd/>
          </a:ln>
          <a:effectLst/>
        </p:spPr>
      </p:pic>
      <p:sp>
        <p:nvSpPr>
          <p:cNvPr id="983056" name="Text Box 16"/>
          <p:cNvSpPr txBox="1">
            <a:spLocks noChangeArrowheads="1"/>
          </p:cNvSpPr>
          <p:nvPr/>
        </p:nvSpPr>
        <p:spPr bwMode="auto">
          <a:xfrm>
            <a:off x="1141413" y="533400"/>
            <a:ext cx="6021387" cy="457200"/>
          </a:xfrm>
          <a:prstGeom prst="rect">
            <a:avLst/>
          </a:prstGeom>
          <a:noFill/>
          <a:ln w="9525">
            <a:noFill/>
            <a:miter lim="800000"/>
            <a:headEnd/>
            <a:tailEnd/>
          </a:ln>
          <a:effectLst/>
        </p:spPr>
        <p:txBody>
          <a:bodyPr wrap="none">
            <a:spAutoFit/>
          </a:bodyPr>
          <a:lstStyle/>
          <a:p>
            <a:r>
              <a:rPr lang="en-US" sz="2400" i="0">
                <a:solidFill>
                  <a:schemeClr val="folHlink"/>
                </a:solidFill>
              </a:rPr>
              <a:t>Figure 2.16  </a:t>
            </a:r>
            <a:r>
              <a:rPr lang="en-US" sz="2000"/>
              <a:t>Addition and multiplication table for Z</a:t>
            </a:r>
            <a:r>
              <a:rPr lang="en-US" sz="2000" baseline="-25000"/>
              <a:t>10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r>
              <a:rPr lang="en-US"/>
              <a:t>2.</a:t>
            </a:r>
            <a:fld id="{614F2180-2898-471E-9720-9BA59AB0B7CB}" type="slidenum">
              <a:rPr lang="en-US"/>
              <a:pPr/>
              <a:t>116</a:t>
            </a:fld>
            <a:endParaRPr lang="en-US"/>
          </a:p>
        </p:txBody>
      </p:sp>
      <p:sp>
        <p:nvSpPr>
          <p:cNvPr id="9850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50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50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50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50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50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50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5097" name="Text Box 9"/>
          <p:cNvSpPr txBox="1">
            <a:spLocks noChangeArrowheads="1"/>
          </p:cNvSpPr>
          <p:nvPr/>
        </p:nvSpPr>
        <p:spPr bwMode="auto">
          <a:xfrm>
            <a:off x="1143000" y="0"/>
            <a:ext cx="3717925" cy="579438"/>
          </a:xfrm>
          <a:prstGeom prst="rect">
            <a:avLst/>
          </a:prstGeom>
          <a:noFill/>
          <a:ln w="9525">
            <a:noFill/>
            <a:miter lim="800000"/>
            <a:headEnd/>
            <a:tailEnd/>
          </a:ln>
          <a:effectLst/>
        </p:spPr>
        <p:txBody>
          <a:bodyPr wrap="none">
            <a:spAutoFit/>
          </a:bodyPr>
          <a:lstStyle/>
          <a:p>
            <a:r>
              <a:rPr lang="en-US" sz="3200">
                <a:solidFill>
                  <a:schemeClr val="hlink"/>
                </a:solidFill>
              </a:rPr>
              <a:t>2.2.7   Different Sets</a:t>
            </a:r>
            <a:r>
              <a:rPr lang="en-US" sz="3200"/>
              <a:t> </a:t>
            </a:r>
          </a:p>
        </p:txBody>
      </p:sp>
      <p:sp>
        <p:nvSpPr>
          <p:cNvPr id="985099" name="Text Box 11"/>
          <p:cNvSpPr txBox="1">
            <a:spLocks noChangeArrowheads="1"/>
          </p:cNvSpPr>
          <p:nvPr/>
        </p:nvSpPr>
        <p:spPr bwMode="auto">
          <a:xfrm>
            <a:off x="1141413" y="533400"/>
            <a:ext cx="3992562" cy="457200"/>
          </a:xfrm>
          <a:prstGeom prst="rect">
            <a:avLst/>
          </a:prstGeom>
          <a:noFill/>
          <a:ln w="9525">
            <a:noFill/>
            <a:miter lim="800000"/>
            <a:headEnd/>
            <a:tailEnd/>
          </a:ln>
          <a:effectLst/>
        </p:spPr>
        <p:txBody>
          <a:bodyPr wrap="none">
            <a:spAutoFit/>
          </a:bodyPr>
          <a:lstStyle/>
          <a:p>
            <a:r>
              <a:rPr lang="en-US" sz="2400" i="0">
                <a:solidFill>
                  <a:schemeClr val="folHlink"/>
                </a:solidFill>
              </a:rPr>
              <a:t>Figure 2.17  </a:t>
            </a:r>
            <a:r>
              <a:rPr lang="en-US" sz="2000"/>
              <a:t>Some Z</a:t>
            </a:r>
            <a:r>
              <a:rPr lang="en-US" sz="2000" baseline="-18000"/>
              <a:t>n</a:t>
            </a:r>
            <a:r>
              <a:rPr lang="en-US" sz="2000"/>
              <a:t> and Z</a:t>
            </a:r>
            <a:r>
              <a:rPr lang="en-US" sz="2000" baseline="-18000"/>
              <a:t>n</a:t>
            </a:r>
            <a:r>
              <a:rPr lang="en-US" sz="2000" baseline="-6000"/>
              <a:t>*</a:t>
            </a:r>
            <a:r>
              <a:rPr lang="en-US" sz="2000"/>
              <a:t> sets</a:t>
            </a:r>
            <a:endParaRPr lang="en-US" sz="2000" baseline="-25000"/>
          </a:p>
        </p:txBody>
      </p:sp>
      <p:pic>
        <p:nvPicPr>
          <p:cNvPr id="985100" name="Picture 12"/>
          <p:cNvPicPr>
            <a:picLocks noChangeAspect="1" noChangeArrowheads="1"/>
          </p:cNvPicPr>
          <p:nvPr/>
        </p:nvPicPr>
        <p:blipFill>
          <a:blip r:embed="rId3"/>
          <a:srcRect/>
          <a:stretch>
            <a:fillRect/>
          </a:stretch>
        </p:blipFill>
        <p:spPr bwMode="auto">
          <a:xfrm>
            <a:off x="1066800" y="1295400"/>
            <a:ext cx="6554788" cy="2079625"/>
          </a:xfrm>
          <a:prstGeom prst="rect">
            <a:avLst/>
          </a:prstGeom>
          <a:noFill/>
          <a:ln w="9525">
            <a:noFill/>
            <a:miter lim="800000"/>
            <a:headEnd/>
            <a:tailEnd/>
          </a:ln>
          <a:effectLst/>
        </p:spPr>
      </p:pic>
      <p:sp>
        <p:nvSpPr>
          <p:cNvPr id="985101" name="Line 13"/>
          <p:cNvSpPr>
            <a:spLocks noChangeShapeType="1"/>
          </p:cNvSpPr>
          <p:nvPr/>
        </p:nvSpPr>
        <p:spPr bwMode="auto">
          <a:xfrm>
            <a:off x="609600" y="4724400"/>
            <a:ext cx="8153400" cy="0"/>
          </a:xfrm>
          <a:prstGeom prst="line">
            <a:avLst/>
          </a:prstGeom>
          <a:noFill/>
          <a:ln w="76200">
            <a:solidFill>
              <a:srgbClr val="009900"/>
            </a:solidFill>
            <a:round/>
            <a:headEnd/>
            <a:tailEnd/>
          </a:ln>
          <a:effectLst/>
        </p:spPr>
        <p:txBody>
          <a:bodyPr/>
          <a:lstStyle/>
          <a:p>
            <a:endParaRPr lang="en-GB"/>
          </a:p>
        </p:txBody>
      </p:sp>
      <p:sp>
        <p:nvSpPr>
          <p:cNvPr id="985102" name="Line 14"/>
          <p:cNvSpPr>
            <a:spLocks noChangeShapeType="1"/>
          </p:cNvSpPr>
          <p:nvPr/>
        </p:nvSpPr>
        <p:spPr bwMode="auto">
          <a:xfrm>
            <a:off x="609600" y="6400800"/>
            <a:ext cx="8153400" cy="0"/>
          </a:xfrm>
          <a:prstGeom prst="line">
            <a:avLst/>
          </a:prstGeom>
          <a:noFill/>
          <a:ln w="76200">
            <a:solidFill>
              <a:srgbClr val="009900"/>
            </a:solidFill>
            <a:round/>
            <a:headEnd/>
            <a:tailEnd/>
          </a:ln>
          <a:effectLst/>
        </p:spPr>
        <p:txBody>
          <a:bodyPr/>
          <a:lstStyle/>
          <a:p>
            <a:endParaRPr lang="en-GB"/>
          </a:p>
        </p:txBody>
      </p:sp>
      <p:sp>
        <p:nvSpPr>
          <p:cNvPr id="985103" name="Rectangle 15"/>
          <p:cNvSpPr>
            <a:spLocks noChangeArrowheads="1"/>
          </p:cNvSpPr>
          <p:nvPr/>
        </p:nvSpPr>
        <p:spPr bwMode="auto">
          <a:xfrm>
            <a:off x="647700" y="4786313"/>
            <a:ext cx="8077200" cy="1554162"/>
          </a:xfrm>
          <a:prstGeom prst="rect">
            <a:avLst/>
          </a:prstGeom>
          <a:solidFill>
            <a:srgbClr val="99FF33"/>
          </a:solidFill>
          <a:ln w="76200" algn="ctr">
            <a:noFill/>
            <a:miter lim="800000"/>
            <a:headEnd/>
            <a:tailEnd/>
          </a:ln>
          <a:effectLst/>
        </p:spPr>
        <p:txBody>
          <a:bodyPr>
            <a:spAutoFit/>
          </a:bodyPr>
          <a:lstStyle/>
          <a:p>
            <a:pPr algn="ctr"/>
            <a:r>
              <a:rPr lang="en-US" sz="3200">
                <a:latin typeface="Arial" charset="0"/>
              </a:rPr>
              <a:t>We need to use Zn when additive inverses are needed; we need to use Zn* when multiplicative inverses are needed.</a:t>
            </a:r>
          </a:p>
        </p:txBody>
      </p:sp>
      <p:grpSp>
        <p:nvGrpSpPr>
          <p:cNvPr id="2" name="Group 16"/>
          <p:cNvGrpSpPr>
            <a:grpSpLocks/>
          </p:cNvGrpSpPr>
          <p:nvPr/>
        </p:nvGrpSpPr>
        <p:grpSpPr bwMode="auto">
          <a:xfrm>
            <a:off x="655638" y="4114800"/>
            <a:ext cx="1143000" cy="566738"/>
            <a:chOff x="1200" y="1248"/>
            <a:chExt cx="720" cy="357"/>
          </a:xfrm>
        </p:grpSpPr>
        <p:pic>
          <p:nvPicPr>
            <p:cNvPr id="985105" name="Picture 17"/>
            <p:cNvPicPr>
              <a:picLocks noChangeAspect="1" noChangeArrowheads="1"/>
            </p:cNvPicPr>
            <p:nvPr/>
          </p:nvPicPr>
          <p:blipFill>
            <a:blip r:embed="rId4"/>
            <a:srcRect/>
            <a:stretch>
              <a:fillRect/>
            </a:stretch>
          </p:blipFill>
          <p:spPr bwMode="auto">
            <a:xfrm>
              <a:off x="1200" y="1248"/>
              <a:ext cx="720" cy="357"/>
            </a:xfrm>
            <a:prstGeom prst="rect">
              <a:avLst/>
            </a:prstGeom>
            <a:noFill/>
            <a:ln w="9525">
              <a:noFill/>
              <a:miter lim="800000"/>
              <a:headEnd/>
              <a:tailEnd/>
            </a:ln>
            <a:effectLst/>
          </p:spPr>
        </p:pic>
        <p:sp>
          <p:nvSpPr>
            <p:cNvPr id="985106" name="Text Box 18"/>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12D13FE6-6D53-4BD5-AF8E-70455DF3D6E8}" type="slidenum">
              <a:rPr lang="en-US"/>
              <a:pPr/>
              <a:t>117</a:t>
            </a:fld>
            <a:endParaRPr lang="en-US"/>
          </a:p>
        </p:txBody>
      </p:sp>
      <p:sp>
        <p:nvSpPr>
          <p:cNvPr id="98713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713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714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714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714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714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714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7145" name="Text Box 9"/>
          <p:cNvSpPr txBox="1">
            <a:spLocks noChangeArrowheads="1"/>
          </p:cNvSpPr>
          <p:nvPr/>
        </p:nvSpPr>
        <p:spPr bwMode="auto">
          <a:xfrm>
            <a:off x="1143000" y="0"/>
            <a:ext cx="3911600" cy="579438"/>
          </a:xfrm>
          <a:prstGeom prst="rect">
            <a:avLst/>
          </a:prstGeom>
          <a:noFill/>
          <a:ln w="9525">
            <a:noFill/>
            <a:miter lim="800000"/>
            <a:headEnd/>
            <a:tailEnd/>
          </a:ln>
          <a:effectLst/>
        </p:spPr>
        <p:txBody>
          <a:bodyPr wrap="none">
            <a:spAutoFit/>
          </a:bodyPr>
          <a:lstStyle/>
          <a:p>
            <a:r>
              <a:rPr lang="en-US" sz="3200">
                <a:solidFill>
                  <a:schemeClr val="hlink"/>
                </a:solidFill>
              </a:rPr>
              <a:t>2.2.8   Two More Sets</a:t>
            </a:r>
            <a:r>
              <a:rPr lang="en-US" sz="3200"/>
              <a:t> </a:t>
            </a:r>
          </a:p>
        </p:txBody>
      </p:sp>
      <p:sp>
        <p:nvSpPr>
          <p:cNvPr id="987155" name="Rectangle 19"/>
          <p:cNvSpPr>
            <a:spLocks noChangeArrowheads="1"/>
          </p:cNvSpPr>
          <p:nvPr/>
        </p:nvSpPr>
        <p:spPr bwMode="auto">
          <a:xfrm>
            <a:off x="304800" y="1219200"/>
            <a:ext cx="8229600" cy="946150"/>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Cryptography often uses two more sets: Z</a:t>
            </a:r>
            <a:r>
              <a:rPr lang="en-US" sz="2800" baseline="-16000">
                <a:effectLst>
                  <a:outerShdw blurRad="38100" dist="38100" dir="2700000" algn="tl">
                    <a:srgbClr val="C0C0C0"/>
                  </a:outerShdw>
                </a:effectLst>
              </a:rPr>
              <a:t>p</a:t>
            </a:r>
            <a:r>
              <a:rPr lang="en-US" sz="2800">
                <a:effectLst>
                  <a:outerShdw blurRad="38100" dist="38100" dir="2700000" algn="tl">
                    <a:srgbClr val="C0C0C0"/>
                  </a:outerShdw>
                </a:effectLst>
              </a:rPr>
              <a:t> and Z</a:t>
            </a:r>
            <a:r>
              <a:rPr lang="en-US" sz="2800" baseline="-18000">
                <a:effectLst>
                  <a:outerShdw blurRad="38100" dist="38100" dir="2700000" algn="tl">
                    <a:srgbClr val="C0C0C0"/>
                  </a:outerShdw>
                </a:effectLst>
              </a:rPr>
              <a:t>p</a:t>
            </a:r>
            <a:r>
              <a:rPr lang="en-US" sz="2800">
                <a:effectLst>
                  <a:outerShdw blurRad="38100" dist="38100" dir="2700000" algn="tl">
                    <a:srgbClr val="C0C0C0"/>
                  </a:outerShdw>
                </a:effectLst>
              </a:rPr>
              <a:t>*. The modulus in these two sets is a prime number. </a:t>
            </a:r>
          </a:p>
        </p:txBody>
      </p:sp>
      <p:pic>
        <p:nvPicPr>
          <p:cNvPr id="987156" name="Picture 20"/>
          <p:cNvPicPr>
            <a:picLocks noChangeAspect="1" noChangeArrowheads="1"/>
          </p:cNvPicPr>
          <p:nvPr/>
        </p:nvPicPr>
        <p:blipFill>
          <a:blip r:embed="rId3"/>
          <a:srcRect/>
          <a:stretch>
            <a:fillRect/>
          </a:stretch>
        </p:blipFill>
        <p:spPr bwMode="auto">
          <a:xfrm>
            <a:off x="1150938" y="2763838"/>
            <a:ext cx="6773862" cy="96996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2.</a:t>
            </a:r>
            <a:fld id="{A03CC8AB-3702-4AA1-9641-39ACD11CF02C}" type="slidenum">
              <a:rPr lang="en-US"/>
              <a:pPr/>
              <a:t>118</a:t>
            </a:fld>
            <a:endParaRPr lang="en-US"/>
          </a:p>
        </p:txBody>
      </p:sp>
      <p:sp>
        <p:nvSpPr>
          <p:cNvPr id="753666"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a:effectLst>
                <a:outerShdw blurRad="38100" dist="38100" dir="2700000" algn="tl">
                  <a:srgbClr val="FFFFFF"/>
                </a:outerShdw>
              </a:effectLst>
            </a:endParaRPr>
          </a:p>
        </p:txBody>
      </p:sp>
      <p:sp>
        <p:nvSpPr>
          <p:cNvPr id="753667" name="Text Box 3"/>
          <p:cNvSpPr txBox="1">
            <a:spLocks noChangeArrowheads="1"/>
          </p:cNvSpPr>
          <p:nvPr/>
        </p:nvSpPr>
        <p:spPr bwMode="auto">
          <a:xfrm>
            <a:off x="228600" y="406400"/>
            <a:ext cx="3222625" cy="579438"/>
          </a:xfrm>
          <a:prstGeom prst="rect">
            <a:avLst/>
          </a:prstGeom>
          <a:noFill/>
          <a:ln w="9525">
            <a:noFill/>
            <a:miter lim="800000"/>
            <a:headEnd/>
            <a:tailEnd/>
          </a:ln>
          <a:effectLst/>
        </p:spPr>
        <p:txBody>
          <a:bodyPr wrap="none">
            <a:spAutoFit/>
          </a:bodyPr>
          <a:lstStyle/>
          <a:p>
            <a:r>
              <a:rPr lang="en-US" sz="3200" i="0">
                <a:effectLst>
                  <a:outerShdw blurRad="38100" dist="38100" dir="2700000" algn="tl">
                    <a:srgbClr val="C0C0C0"/>
                  </a:outerShdw>
                </a:effectLst>
                <a:latin typeface="Times" pitchFamily="18" charset="0"/>
              </a:rPr>
              <a:t>2-3   MATRICES</a:t>
            </a:r>
          </a:p>
        </p:txBody>
      </p:sp>
      <p:sp>
        <p:nvSpPr>
          <p:cNvPr id="753668" name="Text Box 4"/>
          <p:cNvSpPr txBox="1">
            <a:spLocks noChangeArrowheads="1"/>
          </p:cNvSpPr>
          <p:nvPr/>
        </p:nvSpPr>
        <p:spPr bwMode="auto">
          <a:xfrm>
            <a:off x="8229600" y="5791200"/>
            <a:ext cx="184150" cy="366713"/>
          </a:xfrm>
          <a:prstGeom prst="rect">
            <a:avLst/>
          </a:prstGeom>
          <a:noFill/>
          <a:ln w="9525">
            <a:noFill/>
            <a:miter lim="800000"/>
            <a:headEnd/>
            <a:tailEnd/>
          </a:ln>
          <a:effectLst/>
        </p:spPr>
        <p:txBody>
          <a:bodyPr wrap="none">
            <a:spAutoFit/>
          </a:bodyPr>
          <a:lstStyle/>
          <a:p>
            <a:endParaRPr lang="en-US" i="0"/>
          </a:p>
        </p:txBody>
      </p:sp>
      <p:sp>
        <p:nvSpPr>
          <p:cNvPr id="753669" name="Rectangle 5"/>
          <p:cNvSpPr>
            <a:spLocks noChangeArrowheads="1"/>
          </p:cNvSpPr>
          <p:nvPr/>
        </p:nvSpPr>
        <p:spPr bwMode="auto">
          <a:xfrm>
            <a:off x="304800" y="1524000"/>
            <a:ext cx="8229600" cy="1800225"/>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In cryptography we need to handle matrices. Although this topic belongs to a special branch of algebra called linear algebra, the following brief review of matrices is necessary preparation for the study of cryptography. </a:t>
            </a:r>
          </a:p>
        </p:txBody>
      </p:sp>
      <p:sp>
        <p:nvSpPr>
          <p:cNvPr id="753670" name="Rectangle 6"/>
          <p:cNvSpPr>
            <a:spLocks noChangeArrowheads="1"/>
          </p:cNvSpPr>
          <p:nvPr/>
        </p:nvSpPr>
        <p:spPr bwMode="auto">
          <a:xfrm>
            <a:off x="304800" y="4438650"/>
            <a:ext cx="6705600" cy="155257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i="0">
                <a:solidFill>
                  <a:schemeClr val="hlink"/>
                </a:solidFill>
              </a:rPr>
              <a:t>2.3.1</a:t>
            </a:r>
            <a:r>
              <a:rPr lang="en-US" sz="2400" i="0">
                <a:solidFill>
                  <a:srgbClr val="0033CC"/>
                </a:solidFill>
              </a:rPr>
              <a:t>	Definitions</a:t>
            </a:r>
            <a:r>
              <a:rPr lang="fr-FR" sz="2400" i="0">
                <a:solidFill>
                  <a:srgbClr val="0033CC"/>
                </a:solidFill>
              </a:rPr>
              <a:t/>
            </a:r>
            <a:br>
              <a:rPr lang="fr-FR" sz="2400" i="0">
                <a:solidFill>
                  <a:srgbClr val="0033CC"/>
                </a:solidFill>
              </a:rPr>
            </a:br>
            <a:r>
              <a:rPr lang="fr-FR" sz="2400" i="0">
                <a:solidFill>
                  <a:schemeClr val="hlink"/>
                </a:solidFill>
              </a:rPr>
              <a:t>2.3.2</a:t>
            </a:r>
            <a:r>
              <a:rPr lang="fr-FR" sz="2400" i="0">
                <a:solidFill>
                  <a:srgbClr val="0033CC"/>
                </a:solidFill>
              </a:rPr>
              <a:t>	Operations and Relations</a:t>
            </a:r>
            <a:br>
              <a:rPr lang="fr-FR" sz="2400" i="0">
                <a:solidFill>
                  <a:srgbClr val="0033CC"/>
                </a:solidFill>
              </a:rPr>
            </a:br>
            <a:r>
              <a:rPr lang="fr-FR" sz="2400" i="0">
                <a:solidFill>
                  <a:schemeClr val="hlink"/>
                </a:solidFill>
              </a:rPr>
              <a:t>2.3.3</a:t>
            </a:r>
            <a:r>
              <a:rPr lang="fr-FR" sz="2400" i="0">
                <a:solidFill>
                  <a:srgbClr val="0033CC"/>
                </a:solidFill>
              </a:rPr>
              <a:t>	Determinants</a:t>
            </a:r>
          </a:p>
          <a:p>
            <a:pPr>
              <a:buClr>
                <a:schemeClr val="tx1"/>
              </a:buClr>
              <a:buSzPct val="117000"/>
              <a:buFont typeface="Wingdings" pitchFamily="2" charset="2"/>
              <a:buNone/>
            </a:pPr>
            <a:r>
              <a:rPr lang="fr-FR" sz="2400" i="0">
                <a:solidFill>
                  <a:schemeClr val="hlink"/>
                </a:solidFill>
              </a:rPr>
              <a:t>2.3.4</a:t>
            </a:r>
            <a:r>
              <a:rPr lang="fr-FR" sz="2400" i="0">
                <a:solidFill>
                  <a:srgbClr val="0033CC"/>
                </a:solidFill>
              </a:rPr>
              <a:t>	Residue Matrices</a:t>
            </a:r>
            <a:endParaRPr lang="en-US" sz="2400" i="0">
              <a:solidFill>
                <a:srgbClr val="0033CC"/>
              </a:solidFill>
            </a:endParaRPr>
          </a:p>
        </p:txBody>
      </p:sp>
      <p:sp>
        <p:nvSpPr>
          <p:cNvPr id="753671" name="Text Box 7"/>
          <p:cNvSpPr txBox="1">
            <a:spLocks noChangeArrowheads="1"/>
          </p:cNvSpPr>
          <p:nvPr/>
        </p:nvSpPr>
        <p:spPr bwMode="auto">
          <a:xfrm>
            <a:off x="317500" y="3962400"/>
            <a:ext cx="4862513" cy="519113"/>
          </a:xfrm>
          <a:prstGeom prst="rect">
            <a:avLst/>
          </a:prstGeom>
          <a:noFill/>
          <a:ln w="76200" algn="ctr">
            <a:noFill/>
            <a:miter lim="800000"/>
            <a:headEnd/>
            <a:tailEnd/>
          </a:ln>
          <a:effectLst/>
        </p:spPr>
        <p:txBody>
          <a:bodyPr wrap="none">
            <a:spAutoFit/>
          </a:bodyPr>
          <a:lstStyle/>
          <a:p>
            <a:pPr algn="ctr"/>
            <a:r>
              <a:rPr lang="en-US" sz="2800" u="sng">
                <a:solidFill>
                  <a:schemeClr val="hlink"/>
                </a:solidFill>
                <a:effectLst>
                  <a:outerShdw blurRad="38100" dist="38100" dir="2700000" algn="tl">
                    <a:srgbClr val="C0C0C0"/>
                  </a:outerShdw>
                </a:effectLst>
              </a:rPr>
              <a:t>Topics discussed in this section: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CC0EE47D-3816-49C8-A813-F830CCF11A24}" type="slidenum">
              <a:rPr lang="en-US"/>
              <a:pPr/>
              <a:t>119</a:t>
            </a:fld>
            <a:endParaRPr lang="en-US"/>
          </a:p>
        </p:txBody>
      </p:sp>
      <p:sp>
        <p:nvSpPr>
          <p:cNvPr id="98918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91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918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91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91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919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91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89193" name="Text Box 9"/>
          <p:cNvSpPr txBox="1">
            <a:spLocks noChangeArrowheads="1"/>
          </p:cNvSpPr>
          <p:nvPr/>
        </p:nvSpPr>
        <p:spPr bwMode="auto">
          <a:xfrm>
            <a:off x="1143000" y="0"/>
            <a:ext cx="3117850" cy="579438"/>
          </a:xfrm>
          <a:prstGeom prst="rect">
            <a:avLst/>
          </a:prstGeom>
          <a:noFill/>
          <a:ln w="9525">
            <a:noFill/>
            <a:miter lim="800000"/>
            <a:headEnd/>
            <a:tailEnd/>
          </a:ln>
          <a:effectLst/>
        </p:spPr>
        <p:txBody>
          <a:bodyPr wrap="none">
            <a:spAutoFit/>
          </a:bodyPr>
          <a:lstStyle/>
          <a:p>
            <a:r>
              <a:rPr lang="en-US" sz="3200">
                <a:solidFill>
                  <a:schemeClr val="hlink"/>
                </a:solidFill>
              </a:rPr>
              <a:t>2.3.1   Definition</a:t>
            </a:r>
            <a:r>
              <a:rPr lang="en-US" sz="3200"/>
              <a:t> </a:t>
            </a:r>
          </a:p>
        </p:txBody>
      </p:sp>
      <p:sp>
        <p:nvSpPr>
          <p:cNvPr id="989197" name="Text Box 13"/>
          <p:cNvSpPr txBox="1">
            <a:spLocks noChangeArrowheads="1"/>
          </p:cNvSpPr>
          <p:nvPr/>
        </p:nvSpPr>
        <p:spPr bwMode="auto">
          <a:xfrm>
            <a:off x="2660650" y="1524000"/>
            <a:ext cx="4044950" cy="457200"/>
          </a:xfrm>
          <a:prstGeom prst="rect">
            <a:avLst/>
          </a:prstGeom>
          <a:noFill/>
          <a:ln w="9525">
            <a:noFill/>
            <a:miter lim="800000"/>
            <a:headEnd/>
            <a:tailEnd/>
          </a:ln>
          <a:effectLst/>
        </p:spPr>
        <p:txBody>
          <a:bodyPr wrap="none">
            <a:spAutoFit/>
          </a:bodyPr>
          <a:lstStyle/>
          <a:p>
            <a:r>
              <a:rPr lang="en-US" sz="2400" i="0">
                <a:solidFill>
                  <a:schemeClr val="folHlink"/>
                </a:solidFill>
              </a:rPr>
              <a:t>Figure 2.18  </a:t>
            </a:r>
            <a:r>
              <a:rPr lang="en-US" sz="2000"/>
              <a:t>A matrix of size </a:t>
            </a:r>
            <a:r>
              <a:rPr lang="en-US" sz="2000">
                <a:solidFill>
                  <a:schemeClr val="hlink"/>
                </a:solidFill>
              </a:rPr>
              <a:t>l</a:t>
            </a:r>
            <a:r>
              <a:rPr lang="en-US" sz="2000"/>
              <a:t> </a:t>
            </a:r>
            <a:r>
              <a:rPr lang="en-US" sz="2000">
                <a:latin typeface="Symbol" pitchFamily="18" charset="2"/>
              </a:rPr>
              <a:t>´</a:t>
            </a:r>
            <a:r>
              <a:rPr lang="en-US" sz="2000"/>
              <a:t> </a:t>
            </a:r>
            <a:r>
              <a:rPr lang="en-US" sz="2000">
                <a:solidFill>
                  <a:schemeClr val="hlink"/>
                </a:solidFill>
              </a:rPr>
              <a:t>m</a:t>
            </a:r>
          </a:p>
        </p:txBody>
      </p:sp>
      <p:pic>
        <p:nvPicPr>
          <p:cNvPr id="989198" name="Picture 14"/>
          <p:cNvPicPr>
            <a:picLocks noChangeAspect="1" noChangeArrowheads="1"/>
          </p:cNvPicPr>
          <p:nvPr/>
        </p:nvPicPr>
        <p:blipFill>
          <a:blip r:embed="rId3"/>
          <a:srcRect/>
          <a:stretch>
            <a:fillRect/>
          </a:stretch>
        </p:blipFill>
        <p:spPr bwMode="auto">
          <a:xfrm>
            <a:off x="1143000" y="2286000"/>
            <a:ext cx="5508625" cy="29972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12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81000"/>
            <a:ext cx="8001000" cy="5629635"/>
          </a:xfrm>
          <a:prstGeom prst="rect">
            <a:avLst/>
          </a:prstGeom>
        </p:spPr>
      </p:pic>
    </p:spTree>
    <p:extLst>
      <p:ext uri="{BB962C8B-B14F-4D97-AF65-F5344CB8AC3E}">
        <p14:creationId xmlns:p14="http://schemas.microsoft.com/office/powerpoint/2010/main" val="50608722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920D56EC-BA1A-4DD9-9121-49C67AC0D072}" type="slidenum">
              <a:rPr lang="en-US"/>
              <a:pPr/>
              <a:t>120</a:t>
            </a:fld>
            <a:endParaRPr lang="en-US"/>
          </a:p>
        </p:txBody>
      </p:sp>
      <p:sp>
        <p:nvSpPr>
          <p:cNvPr id="99123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12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123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12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12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123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12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1241" name="Text Box 9"/>
          <p:cNvSpPr txBox="1">
            <a:spLocks noChangeArrowheads="1"/>
          </p:cNvSpPr>
          <p:nvPr/>
        </p:nvSpPr>
        <p:spPr bwMode="auto">
          <a:xfrm>
            <a:off x="1143000" y="0"/>
            <a:ext cx="3163888" cy="579438"/>
          </a:xfrm>
          <a:prstGeom prst="rect">
            <a:avLst/>
          </a:prstGeom>
          <a:noFill/>
          <a:ln w="9525">
            <a:noFill/>
            <a:miter lim="800000"/>
            <a:headEnd/>
            <a:tailEnd/>
          </a:ln>
          <a:effectLst/>
        </p:spPr>
        <p:txBody>
          <a:bodyPr wrap="none">
            <a:spAutoFit/>
          </a:bodyPr>
          <a:lstStyle/>
          <a:p>
            <a:r>
              <a:rPr lang="en-US" sz="3200"/>
              <a:t>2.3.1</a:t>
            </a:r>
            <a:r>
              <a:rPr lang="en-US" sz="3200">
                <a:solidFill>
                  <a:schemeClr val="hlink"/>
                </a:solidFill>
              </a:rPr>
              <a:t>   </a:t>
            </a:r>
            <a:r>
              <a:rPr lang="en-US" sz="3200"/>
              <a:t>Continued </a:t>
            </a:r>
          </a:p>
        </p:txBody>
      </p:sp>
      <p:pic>
        <p:nvPicPr>
          <p:cNvPr id="991245" name="Picture 13"/>
          <p:cNvPicPr>
            <a:picLocks noChangeAspect="1" noChangeArrowheads="1"/>
          </p:cNvPicPr>
          <p:nvPr/>
        </p:nvPicPr>
        <p:blipFill>
          <a:blip r:embed="rId3"/>
          <a:srcRect/>
          <a:stretch>
            <a:fillRect/>
          </a:stretch>
        </p:blipFill>
        <p:spPr bwMode="auto">
          <a:xfrm>
            <a:off x="657225" y="2797175"/>
            <a:ext cx="7724775" cy="2079625"/>
          </a:xfrm>
          <a:prstGeom prst="rect">
            <a:avLst/>
          </a:prstGeom>
          <a:noFill/>
          <a:ln w="9525">
            <a:noFill/>
            <a:miter lim="800000"/>
            <a:headEnd/>
            <a:tailEnd/>
          </a:ln>
          <a:effectLst/>
        </p:spPr>
      </p:pic>
      <p:sp>
        <p:nvSpPr>
          <p:cNvPr id="991246" name="Text Box 14"/>
          <p:cNvSpPr txBox="1">
            <a:spLocks noChangeArrowheads="1"/>
          </p:cNvSpPr>
          <p:nvPr/>
        </p:nvSpPr>
        <p:spPr bwMode="auto">
          <a:xfrm>
            <a:off x="2568575" y="1905000"/>
            <a:ext cx="4060825" cy="457200"/>
          </a:xfrm>
          <a:prstGeom prst="rect">
            <a:avLst/>
          </a:prstGeom>
          <a:noFill/>
          <a:ln w="9525">
            <a:noFill/>
            <a:miter lim="800000"/>
            <a:headEnd/>
            <a:tailEnd/>
          </a:ln>
          <a:effectLst/>
        </p:spPr>
        <p:txBody>
          <a:bodyPr wrap="none">
            <a:spAutoFit/>
          </a:bodyPr>
          <a:lstStyle/>
          <a:p>
            <a:r>
              <a:rPr lang="en-US" sz="2400" i="0">
                <a:solidFill>
                  <a:schemeClr val="folHlink"/>
                </a:solidFill>
              </a:rPr>
              <a:t>Figure 2.19  </a:t>
            </a:r>
            <a:r>
              <a:rPr lang="en-US" sz="2000"/>
              <a:t>Examples of matrices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B3BE98EB-34B4-46C3-8987-D05470E546D6}" type="slidenum">
              <a:rPr lang="en-US"/>
              <a:pPr/>
              <a:t>121</a:t>
            </a:fld>
            <a:endParaRPr lang="en-US"/>
          </a:p>
        </p:txBody>
      </p:sp>
      <p:sp>
        <p:nvSpPr>
          <p:cNvPr id="99533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533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533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533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533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533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53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5337" name="Text Box 9"/>
          <p:cNvSpPr txBox="1">
            <a:spLocks noChangeArrowheads="1"/>
          </p:cNvSpPr>
          <p:nvPr/>
        </p:nvSpPr>
        <p:spPr bwMode="auto">
          <a:xfrm>
            <a:off x="1143000" y="0"/>
            <a:ext cx="5672138" cy="579438"/>
          </a:xfrm>
          <a:prstGeom prst="rect">
            <a:avLst/>
          </a:prstGeom>
          <a:noFill/>
          <a:ln w="9525">
            <a:noFill/>
            <a:miter lim="800000"/>
            <a:headEnd/>
            <a:tailEnd/>
          </a:ln>
          <a:effectLst/>
        </p:spPr>
        <p:txBody>
          <a:bodyPr wrap="none">
            <a:spAutoFit/>
          </a:bodyPr>
          <a:lstStyle/>
          <a:p>
            <a:r>
              <a:rPr lang="en-US" sz="3200">
                <a:solidFill>
                  <a:schemeClr val="hlink"/>
                </a:solidFill>
              </a:rPr>
              <a:t>2.3.2   Operations and Relations</a:t>
            </a:r>
            <a:r>
              <a:rPr lang="en-US" sz="3200"/>
              <a:t> </a:t>
            </a:r>
          </a:p>
        </p:txBody>
      </p:sp>
      <p:sp>
        <p:nvSpPr>
          <p:cNvPr id="995338" name="Rectangle 10"/>
          <p:cNvSpPr>
            <a:spLocks noChangeArrowheads="1"/>
          </p:cNvSpPr>
          <p:nvPr/>
        </p:nvSpPr>
        <p:spPr bwMode="auto">
          <a:xfrm>
            <a:off x="304800" y="1355725"/>
            <a:ext cx="8229600" cy="946150"/>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Figure 2.20 shows an example of addition and subtraction.</a:t>
            </a:r>
          </a:p>
        </p:txBody>
      </p:sp>
      <p:sp>
        <p:nvSpPr>
          <p:cNvPr id="995341" name="Text Box 13"/>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2.28</a:t>
            </a:r>
            <a:endParaRPr lang="en-US" sz="2000">
              <a:solidFill>
                <a:schemeClr val="bg1"/>
              </a:solidFill>
            </a:endParaRPr>
          </a:p>
        </p:txBody>
      </p:sp>
      <p:pic>
        <p:nvPicPr>
          <p:cNvPr id="995342" name="Picture 14"/>
          <p:cNvPicPr>
            <a:picLocks noChangeAspect="1" noChangeArrowheads="1"/>
          </p:cNvPicPr>
          <p:nvPr/>
        </p:nvPicPr>
        <p:blipFill>
          <a:blip r:embed="rId3"/>
          <a:srcRect/>
          <a:stretch>
            <a:fillRect/>
          </a:stretch>
        </p:blipFill>
        <p:spPr bwMode="auto">
          <a:xfrm>
            <a:off x="1828800" y="3429000"/>
            <a:ext cx="5502275" cy="2590800"/>
          </a:xfrm>
          <a:prstGeom prst="rect">
            <a:avLst/>
          </a:prstGeom>
          <a:noFill/>
          <a:ln w="9525">
            <a:noFill/>
            <a:miter lim="800000"/>
            <a:headEnd/>
            <a:tailEnd/>
          </a:ln>
          <a:effectLst/>
        </p:spPr>
      </p:pic>
      <p:sp>
        <p:nvSpPr>
          <p:cNvPr id="995343" name="Text Box 15"/>
          <p:cNvSpPr txBox="1">
            <a:spLocks noChangeArrowheads="1"/>
          </p:cNvSpPr>
          <p:nvPr/>
        </p:nvSpPr>
        <p:spPr bwMode="auto">
          <a:xfrm>
            <a:off x="1905000" y="2743200"/>
            <a:ext cx="5638800" cy="457200"/>
          </a:xfrm>
          <a:prstGeom prst="rect">
            <a:avLst/>
          </a:prstGeom>
          <a:noFill/>
          <a:ln w="9525">
            <a:noFill/>
            <a:miter lim="800000"/>
            <a:headEnd/>
            <a:tailEnd/>
          </a:ln>
          <a:effectLst/>
        </p:spPr>
        <p:txBody>
          <a:bodyPr wrap="none">
            <a:spAutoFit/>
          </a:bodyPr>
          <a:lstStyle/>
          <a:p>
            <a:r>
              <a:rPr lang="en-US" sz="2400" i="0">
                <a:solidFill>
                  <a:schemeClr val="folHlink"/>
                </a:solidFill>
              </a:rPr>
              <a:t>Figure 2.20  </a:t>
            </a:r>
            <a:r>
              <a:rPr lang="en-US" sz="2000"/>
              <a:t>Addition and subtraction of matrices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58BF0E79-FB28-4688-B3DD-47884E47B67C}" type="slidenum">
              <a:rPr lang="en-US"/>
              <a:pPr/>
              <a:t>122</a:t>
            </a:fld>
            <a:endParaRPr lang="en-US"/>
          </a:p>
        </p:txBody>
      </p:sp>
      <p:sp>
        <p:nvSpPr>
          <p:cNvPr id="99737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737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738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738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738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738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738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7385" name="Text Box 9"/>
          <p:cNvSpPr txBox="1">
            <a:spLocks noChangeArrowheads="1"/>
          </p:cNvSpPr>
          <p:nvPr/>
        </p:nvSpPr>
        <p:spPr bwMode="auto">
          <a:xfrm>
            <a:off x="1143000" y="0"/>
            <a:ext cx="3163888" cy="579438"/>
          </a:xfrm>
          <a:prstGeom prst="rect">
            <a:avLst/>
          </a:prstGeom>
          <a:noFill/>
          <a:ln w="9525">
            <a:noFill/>
            <a:miter lim="800000"/>
            <a:headEnd/>
            <a:tailEnd/>
          </a:ln>
          <a:effectLst/>
        </p:spPr>
        <p:txBody>
          <a:bodyPr wrap="none">
            <a:spAutoFit/>
          </a:bodyPr>
          <a:lstStyle/>
          <a:p>
            <a:r>
              <a:rPr lang="en-US" sz="3200"/>
              <a:t>2.3.2</a:t>
            </a:r>
            <a:r>
              <a:rPr lang="en-US" sz="3200">
                <a:solidFill>
                  <a:schemeClr val="hlink"/>
                </a:solidFill>
              </a:rPr>
              <a:t>   </a:t>
            </a:r>
            <a:r>
              <a:rPr lang="en-US" sz="3200"/>
              <a:t>Continued </a:t>
            </a:r>
          </a:p>
        </p:txBody>
      </p:sp>
      <p:sp>
        <p:nvSpPr>
          <p:cNvPr id="997386" name="Rectangle 10"/>
          <p:cNvSpPr>
            <a:spLocks noChangeArrowheads="1"/>
          </p:cNvSpPr>
          <p:nvPr/>
        </p:nvSpPr>
        <p:spPr bwMode="auto">
          <a:xfrm>
            <a:off x="304800" y="1143000"/>
            <a:ext cx="8229600" cy="1373188"/>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Figure 2.21 shows the product of a row matrix (1 × 3) by a column matrix (3 × 1). The result is a matrix of size 1 × 1.</a:t>
            </a:r>
          </a:p>
        </p:txBody>
      </p:sp>
      <p:sp>
        <p:nvSpPr>
          <p:cNvPr id="997387" name="Text Box 11"/>
          <p:cNvSpPr txBox="1">
            <a:spLocks noChangeArrowheads="1"/>
          </p:cNvSpPr>
          <p:nvPr/>
        </p:nvSpPr>
        <p:spPr bwMode="auto">
          <a:xfrm>
            <a:off x="1143000" y="533400"/>
            <a:ext cx="20208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 29</a:t>
            </a:r>
            <a:endParaRPr lang="en-US" sz="2000">
              <a:solidFill>
                <a:schemeClr val="bg1"/>
              </a:solidFill>
            </a:endParaRPr>
          </a:p>
        </p:txBody>
      </p:sp>
      <p:pic>
        <p:nvPicPr>
          <p:cNvPr id="997390" name="Picture 14"/>
          <p:cNvPicPr>
            <a:picLocks noChangeAspect="1" noChangeArrowheads="1"/>
          </p:cNvPicPr>
          <p:nvPr/>
        </p:nvPicPr>
        <p:blipFill>
          <a:blip r:embed="rId3"/>
          <a:srcRect/>
          <a:stretch>
            <a:fillRect/>
          </a:stretch>
        </p:blipFill>
        <p:spPr bwMode="auto">
          <a:xfrm>
            <a:off x="2482850" y="3630613"/>
            <a:ext cx="3994150" cy="2236787"/>
          </a:xfrm>
          <a:prstGeom prst="rect">
            <a:avLst/>
          </a:prstGeom>
          <a:noFill/>
          <a:ln w="9525">
            <a:noFill/>
            <a:miter lim="800000"/>
            <a:headEnd/>
            <a:tailEnd/>
          </a:ln>
          <a:effectLst/>
        </p:spPr>
      </p:pic>
      <p:sp>
        <p:nvSpPr>
          <p:cNvPr id="997391" name="Text Box 15"/>
          <p:cNvSpPr txBox="1">
            <a:spLocks noChangeArrowheads="1"/>
          </p:cNvSpPr>
          <p:nvPr/>
        </p:nvSpPr>
        <p:spPr bwMode="auto">
          <a:xfrm>
            <a:off x="1003300" y="2895600"/>
            <a:ext cx="7073900" cy="457200"/>
          </a:xfrm>
          <a:prstGeom prst="rect">
            <a:avLst/>
          </a:prstGeom>
          <a:noFill/>
          <a:ln w="9525">
            <a:noFill/>
            <a:miter lim="800000"/>
            <a:headEnd/>
            <a:tailEnd/>
          </a:ln>
          <a:effectLst/>
        </p:spPr>
        <p:txBody>
          <a:bodyPr wrap="none">
            <a:spAutoFit/>
          </a:bodyPr>
          <a:lstStyle/>
          <a:p>
            <a:r>
              <a:rPr lang="en-US" sz="2400" i="0">
                <a:solidFill>
                  <a:schemeClr val="folHlink"/>
                </a:solidFill>
              </a:rPr>
              <a:t>Figure 2.21  </a:t>
            </a:r>
            <a:r>
              <a:rPr lang="en-US" sz="2000"/>
              <a:t>Multiplication of a row matrix by a column matrix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BAD127E5-4641-4DB9-A2B7-025655EAC2E5}" type="slidenum">
              <a:rPr lang="en-US"/>
              <a:pPr/>
              <a:t>123</a:t>
            </a:fld>
            <a:endParaRPr lang="en-US"/>
          </a:p>
        </p:txBody>
      </p:sp>
      <p:sp>
        <p:nvSpPr>
          <p:cNvPr id="99942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942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942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942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943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943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943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99433" name="Text Box 9"/>
          <p:cNvSpPr txBox="1">
            <a:spLocks noChangeArrowheads="1"/>
          </p:cNvSpPr>
          <p:nvPr/>
        </p:nvSpPr>
        <p:spPr bwMode="auto">
          <a:xfrm>
            <a:off x="1143000" y="0"/>
            <a:ext cx="3163888" cy="579438"/>
          </a:xfrm>
          <a:prstGeom prst="rect">
            <a:avLst/>
          </a:prstGeom>
          <a:noFill/>
          <a:ln w="9525">
            <a:noFill/>
            <a:miter lim="800000"/>
            <a:headEnd/>
            <a:tailEnd/>
          </a:ln>
          <a:effectLst/>
        </p:spPr>
        <p:txBody>
          <a:bodyPr wrap="none">
            <a:spAutoFit/>
          </a:bodyPr>
          <a:lstStyle/>
          <a:p>
            <a:r>
              <a:rPr lang="en-US" sz="3200"/>
              <a:t>2.3.2</a:t>
            </a:r>
            <a:r>
              <a:rPr lang="en-US" sz="3200">
                <a:solidFill>
                  <a:schemeClr val="hlink"/>
                </a:solidFill>
              </a:rPr>
              <a:t>   </a:t>
            </a:r>
            <a:r>
              <a:rPr lang="en-US" sz="3200"/>
              <a:t>Continued </a:t>
            </a:r>
          </a:p>
        </p:txBody>
      </p:sp>
      <p:sp>
        <p:nvSpPr>
          <p:cNvPr id="999434" name="Rectangle 10"/>
          <p:cNvSpPr>
            <a:spLocks noChangeArrowheads="1"/>
          </p:cNvSpPr>
          <p:nvPr/>
        </p:nvSpPr>
        <p:spPr bwMode="auto">
          <a:xfrm>
            <a:off x="304800" y="1355725"/>
            <a:ext cx="8229600" cy="946150"/>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Figure 2.22 shows the product of a 2 × 3 matrix by a </a:t>
            </a:r>
            <a:br>
              <a:rPr lang="en-US" sz="2800">
                <a:effectLst>
                  <a:outerShdw blurRad="38100" dist="38100" dir="2700000" algn="tl">
                    <a:srgbClr val="C0C0C0"/>
                  </a:outerShdw>
                </a:effectLst>
              </a:rPr>
            </a:br>
            <a:r>
              <a:rPr lang="en-US" sz="2800">
                <a:effectLst>
                  <a:outerShdw blurRad="38100" dist="38100" dir="2700000" algn="tl">
                    <a:srgbClr val="C0C0C0"/>
                  </a:outerShdw>
                </a:effectLst>
              </a:rPr>
              <a:t>3 × 4 matrix. The result is a 2 × 4 matrix.</a:t>
            </a:r>
          </a:p>
        </p:txBody>
      </p:sp>
      <p:sp>
        <p:nvSpPr>
          <p:cNvPr id="999435" name="Text Box 11"/>
          <p:cNvSpPr txBox="1">
            <a:spLocks noChangeArrowheads="1"/>
          </p:cNvSpPr>
          <p:nvPr/>
        </p:nvSpPr>
        <p:spPr bwMode="auto">
          <a:xfrm>
            <a:off x="1143000" y="533400"/>
            <a:ext cx="20208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 30</a:t>
            </a:r>
            <a:endParaRPr lang="en-US" sz="2000">
              <a:solidFill>
                <a:schemeClr val="bg1"/>
              </a:solidFill>
            </a:endParaRPr>
          </a:p>
        </p:txBody>
      </p:sp>
      <p:sp>
        <p:nvSpPr>
          <p:cNvPr id="999437" name="Text Box 13"/>
          <p:cNvSpPr txBox="1">
            <a:spLocks noChangeArrowheads="1"/>
          </p:cNvSpPr>
          <p:nvPr/>
        </p:nvSpPr>
        <p:spPr bwMode="auto">
          <a:xfrm>
            <a:off x="1003300" y="2895600"/>
            <a:ext cx="6940550" cy="457200"/>
          </a:xfrm>
          <a:prstGeom prst="rect">
            <a:avLst/>
          </a:prstGeom>
          <a:noFill/>
          <a:ln w="9525">
            <a:noFill/>
            <a:miter lim="800000"/>
            <a:headEnd/>
            <a:tailEnd/>
          </a:ln>
          <a:effectLst/>
        </p:spPr>
        <p:txBody>
          <a:bodyPr wrap="none">
            <a:spAutoFit/>
          </a:bodyPr>
          <a:lstStyle/>
          <a:p>
            <a:r>
              <a:rPr lang="en-US" sz="2400" i="0">
                <a:solidFill>
                  <a:schemeClr val="folHlink"/>
                </a:solidFill>
              </a:rPr>
              <a:t>Figure 2.22  </a:t>
            </a:r>
            <a:r>
              <a:rPr lang="en-US" sz="2000"/>
              <a:t>Multiplication of a 2 × 3 matrix by a 3 × 4 matrix</a:t>
            </a:r>
          </a:p>
        </p:txBody>
      </p:sp>
      <p:pic>
        <p:nvPicPr>
          <p:cNvPr id="999438" name="Picture 14"/>
          <p:cNvPicPr>
            <a:picLocks noChangeAspect="1" noChangeArrowheads="1"/>
          </p:cNvPicPr>
          <p:nvPr/>
        </p:nvPicPr>
        <p:blipFill>
          <a:blip r:embed="rId3"/>
          <a:srcRect/>
          <a:stretch>
            <a:fillRect/>
          </a:stretch>
        </p:blipFill>
        <p:spPr bwMode="auto">
          <a:xfrm>
            <a:off x="792163" y="3810000"/>
            <a:ext cx="7513637" cy="16859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7F6C8BAB-1B36-4D64-B343-4DE50163FF24}" type="slidenum">
              <a:rPr lang="en-US"/>
              <a:pPr/>
              <a:t>124</a:t>
            </a:fld>
            <a:endParaRPr lang="en-US"/>
          </a:p>
        </p:txBody>
      </p:sp>
      <p:sp>
        <p:nvSpPr>
          <p:cNvPr id="100147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147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147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147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147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147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148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1481" name="Text Box 9"/>
          <p:cNvSpPr txBox="1">
            <a:spLocks noChangeArrowheads="1"/>
          </p:cNvSpPr>
          <p:nvPr/>
        </p:nvSpPr>
        <p:spPr bwMode="auto">
          <a:xfrm>
            <a:off x="1143000" y="0"/>
            <a:ext cx="3163888" cy="579438"/>
          </a:xfrm>
          <a:prstGeom prst="rect">
            <a:avLst/>
          </a:prstGeom>
          <a:noFill/>
          <a:ln w="9525">
            <a:noFill/>
            <a:miter lim="800000"/>
            <a:headEnd/>
            <a:tailEnd/>
          </a:ln>
          <a:effectLst/>
        </p:spPr>
        <p:txBody>
          <a:bodyPr wrap="none">
            <a:spAutoFit/>
          </a:bodyPr>
          <a:lstStyle/>
          <a:p>
            <a:r>
              <a:rPr lang="en-US" sz="3200"/>
              <a:t>2.3.2   Continued </a:t>
            </a:r>
          </a:p>
        </p:txBody>
      </p:sp>
      <p:sp>
        <p:nvSpPr>
          <p:cNvPr id="1001482" name="Rectangle 10"/>
          <p:cNvSpPr>
            <a:spLocks noChangeArrowheads="1"/>
          </p:cNvSpPr>
          <p:nvPr/>
        </p:nvSpPr>
        <p:spPr bwMode="auto">
          <a:xfrm>
            <a:off x="304800" y="1355725"/>
            <a:ext cx="8229600" cy="946150"/>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Figure 2.23 shows an example of scalar multiplication.</a:t>
            </a:r>
          </a:p>
        </p:txBody>
      </p:sp>
      <p:sp>
        <p:nvSpPr>
          <p:cNvPr id="1001483" name="Text Box 11"/>
          <p:cNvSpPr txBox="1">
            <a:spLocks noChangeArrowheads="1"/>
          </p:cNvSpPr>
          <p:nvPr/>
        </p:nvSpPr>
        <p:spPr bwMode="auto">
          <a:xfrm>
            <a:off x="1143000" y="533400"/>
            <a:ext cx="20208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 31</a:t>
            </a:r>
            <a:endParaRPr lang="en-US" sz="2000">
              <a:solidFill>
                <a:schemeClr val="bg1"/>
              </a:solidFill>
            </a:endParaRPr>
          </a:p>
        </p:txBody>
      </p:sp>
      <p:pic>
        <p:nvPicPr>
          <p:cNvPr id="1001486" name="Picture 14"/>
          <p:cNvPicPr>
            <a:picLocks noChangeAspect="1" noChangeArrowheads="1"/>
          </p:cNvPicPr>
          <p:nvPr/>
        </p:nvPicPr>
        <p:blipFill>
          <a:blip r:embed="rId3"/>
          <a:srcRect/>
          <a:stretch>
            <a:fillRect/>
          </a:stretch>
        </p:blipFill>
        <p:spPr bwMode="auto">
          <a:xfrm>
            <a:off x="1722438" y="3817938"/>
            <a:ext cx="5697537" cy="1592262"/>
          </a:xfrm>
          <a:prstGeom prst="rect">
            <a:avLst/>
          </a:prstGeom>
          <a:noFill/>
          <a:ln w="9525">
            <a:noFill/>
            <a:miter lim="800000"/>
            <a:headEnd/>
            <a:tailEnd/>
          </a:ln>
          <a:effectLst/>
        </p:spPr>
      </p:pic>
      <p:sp>
        <p:nvSpPr>
          <p:cNvPr id="1001487" name="Text Box 15"/>
          <p:cNvSpPr txBox="1">
            <a:spLocks noChangeArrowheads="1"/>
          </p:cNvSpPr>
          <p:nvPr/>
        </p:nvSpPr>
        <p:spPr bwMode="auto">
          <a:xfrm>
            <a:off x="2466975" y="3048000"/>
            <a:ext cx="4010025" cy="457200"/>
          </a:xfrm>
          <a:prstGeom prst="rect">
            <a:avLst/>
          </a:prstGeom>
          <a:noFill/>
          <a:ln w="9525">
            <a:noFill/>
            <a:miter lim="800000"/>
            <a:headEnd/>
            <a:tailEnd/>
          </a:ln>
          <a:effectLst/>
        </p:spPr>
        <p:txBody>
          <a:bodyPr wrap="none">
            <a:spAutoFit/>
          </a:bodyPr>
          <a:lstStyle/>
          <a:p>
            <a:r>
              <a:rPr lang="en-US" sz="2400" i="0">
                <a:solidFill>
                  <a:schemeClr val="folHlink"/>
                </a:solidFill>
              </a:rPr>
              <a:t>Figure 2.23  </a:t>
            </a:r>
            <a:r>
              <a:rPr lang="en-US" sz="2000"/>
              <a:t>Scalar multiplication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Slide Number Placeholder 1"/>
          <p:cNvSpPr>
            <a:spLocks noGrp="1"/>
          </p:cNvSpPr>
          <p:nvPr>
            <p:ph type="sldNum" sz="quarter" idx="10"/>
          </p:nvPr>
        </p:nvSpPr>
        <p:spPr/>
        <p:txBody>
          <a:bodyPr/>
          <a:lstStyle/>
          <a:p>
            <a:r>
              <a:rPr lang="en-US"/>
              <a:t>2.</a:t>
            </a:r>
            <a:fld id="{2A4CA3C9-8E04-49EF-8884-43E1F40E2F2A}" type="slidenum">
              <a:rPr lang="en-US"/>
              <a:pPr/>
              <a:t>125</a:t>
            </a:fld>
            <a:endParaRPr lang="en-US"/>
          </a:p>
        </p:txBody>
      </p:sp>
      <p:sp>
        <p:nvSpPr>
          <p:cNvPr id="100352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352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352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352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352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352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352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3529" name="Text Box 9"/>
          <p:cNvSpPr txBox="1">
            <a:spLocks noChangeArrowheads="1"/>
          </p:cNvSpPr>
          <p:nvPr/>
        </p:nvSpPr>
        <p:spPr bwMode="auto">
          <a:xfrm>
            <a:off x="1143000" y="0"/>
            <a:ext cx="3525838" cy="579438"/>
          </a:xfrm>
          <a:prstGeom prst="rect">
            <a:avLst/>
          </a:prstGeom>
          <a:noFill/>
          <a:ln w="9525">
            <a:noFill/>
            <a:miter lim="800000"/>
            <a:headEnd/>
            <a:tailEnd/>
          </a:ln>
          <a:effectLst/>
        </p:spPr>
        <p:txBody>
          <a:bodyPr wrap="none">
            <a:spAutoFit/>
          </a:bodyPr>
          <a:lstStyle/>
          <a:p>
            <a:r>
              <a:rPr lang="en-US" sz="3200">
                <a:solidFill>
                  <a:schemeClr val="hlink"/>
                </a:solidFill>
              </a:rPr>
              <a:t>2.3.3   Determinant</a:t>
            </a:r>
            <a:r>
              <a:rPr lang="en-US" sz="3200"/>
              <a:t> </a:t>
            </a:r>
          </a:p>
        </p:txBody>
      </p:sp>
      <p:sp>
        <p:nvSpPr>
          <p:cNvPr id="1003530" name="Rectangle 10"/>
          <p:cNvSpPr>
            <a:spLocks noChangeArrowheads="1"/>
          </p:cNvSpPr>
          <p:nvPr/>
        </p:nvSpPr>
        <p:spPr bwMode="auto">
          <a:xfrm>
            <a:off x="304800" y="989013"/>
            <a:ext cx="8229600" cy="1373187"/>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The determinant of a square matrix A of size m × m denoted as det (A) is a scalar calculated recursively as shown below:</a:t>
            </a:r>
          </a:p>
        </p:txBody>
      </p:sp>
      <p:sp>
        <p:nvSpPr>
          <p:cNvPr id="1003534" name="Line 14"/>
          <p:cNvSpPr>
            <a:spLocks noChangeShapeType="1"/>
          </p:cNvSpPr>
          <p:nvPr/>
        </p:nvSpPr>
        <p:spPr bwMode="auto">
          <a:xfrm>
            <a:off x="609600" y="5257800"/>
            <a:ext cx="8153400" cy="0"/>
          </a:xfrm>
          <a:prstGeom prst="line">
            <a:avLst/>
          </a:prstGeom>
          <a:noFill/>
          <a:ln w="76200">
            <a:solidFill>
              <a:srgbClr val="009900"/>
            </a:solidFill>
            <a:round/>
            <a:headEnd/>
            <a:tailEnd/>
          </a:ln>
          <a:effectLst/>
        </p:spPr>
        <p:txBody>
          <a:bodyPr/>
          <a:lstStyle/>
          <a:p>
            <a:endParaRPr lang="en-GB"/>
          </a:p>
        </p:txBody>
      </p:sp>
      <p:sp>
        <p:nvSpPr>
          <p:cNvPr id="1003535" name="Line 15"/>
          <p:cNvSpPr>
            <a:spLocks noChangeShapeType="1"/>
          </p:cNvSpPr>
          <p:nvPr/>
        </p:nvSpPr>
        <p:spPr bwMode="auto">
          <a:xfrm>
            <a:off x="609600" y="6477000"/>
            <a:ext cx="8153400" cy="0"/>
          </a:xfrm>
          <a:prstGeom prst="line">
            <a:avLst/>
          </a:prstGeom>
          <a:noFill/>
          <a:ln w="76200">
            <a:solidFill>
              <a:srgbClr val="009900"/>
            </a:solidFill>
            <a:round/>
            <a:headEnd/>
            <a:tailEnd/>
          </a:ln>
          <a:effectLst/>
        </p:spPr>
        <p:txBody>
          <a:bodyPr/>
          <a:lstStyle/>
          <a:p>
            <a:endParaRPr lang="en-GB"/>
          </a:p>
        </p:txBody>
      </p:sp>
      <p:sp>
        <p:nvSpPr>
          <p:cNvPr id="1003536" name="Rectangle 16"/>
          <p:cNvSpPr>
            <a:spLocks noChangeArrowheads="1"/>
          </p:cNvSpPr>
          <p:nvPr/>
        </p:nvSpPr>
        <p:spPr bwMode="auto">
          <a:xfrm>
            <a:off x="647700" y="5319713"/>
            <a:ext cx="8077200" cy="1066800"/>
          </a:xfrm>
          <a:prstGeom prst="rect">
            <a:avLst/>
          </a:prstGeom>
          <a:solidFill>
            <a:srgbClr val="99FF33"/>
          </a:solidFill>
          <a:ln w="76200" algn="ctr">
            <a:noFill/>
            <a:miter lim="800000"/>
            <a:headEnd/>
            <a:tailEnd/>
          </a:ln>
          <a:effectLst/>
        </p:spPr>
        <p:txBody>
          <a:bodyPr>
            <a:spAutoFit/>
          </a:bodyPr>
          <a:lstStyle/>
          <a:p>
            <a:pPr algn="ctr"/>
            <a:r>
              <a:rPr lang="en-US" sz="3200">
                <a:latin typeface="Arial" charset="0"/>
              </a:rPr>
              <a:t>The determinant is defined only for a square matrix.</a:t>
            </a:r>
          </a:p>
        </p:txBody>
      </p:sp>
      <p:grpSp>
        <p:nvGrpSpPr>
          <p:cNvPr id="2" name="Group 17"/>
          <p:cNvGrpSpPr>
            <a:grpSpLocks/>
          </p:cNvGrpSpPr>
          <p:nvPr/>
        </p:nvGrpSpPr>
        <p:grpSpPr bwMode="auto">
          <a:xfrm>
            <a:off x="655638" y="4648200"/>
            <a:ext cx="1143000" cy="566738"/>
            <a:chOff x="1200" y="1248"/>
            <a:chExt cx="720" cy="357"/>
          </a:xfrm>
        </p:grpSpPr>
        <p:pic>
          <p:nvPicPr>
            <p:cNvPr id="1003538" name="Picture 18"/>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003539" name="Text Box 19"/>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pic>
        <p:nvPicPr>
          <p:cNvPr id="1003540" name="Picture 20"/>
          <p:cNvPicPr>
            <a:picLocks noChangeAspect="1" noChangeArrowheads="1"/>
          </p:cNvPicPr>
          <p:nvPr/>
        </p:nvPicPr>
        <p:blipFill>
          <a:blip r:embed="rId4"/>
          <a:srcRect/>
          <a:stretch>
            <a:fillRect/>
          </a:stretch>
        </p:blipFill>
        <p:spPr bwMode="auto">
          <a:xfrm>
            <a:off x="1119188" y="2362200"/>
            <a:ext cx="6904037" cy="1260475"/>
          </a:xfrm>
          <a:prstGeom prst="rect">
            <a:avLst/>
          </a:prstGeom>
          <a:noFill/>
          <a:ln w="9525">
            <a:noFill/>
            <a:miter lim="800000"/>
            <a:headEnd/>
            <a:tailEnd/>
          </a:ln>
          <a:effectLst/>
        </p:spPr>
      </p:pic>
      <p:pic>
        <p:nvPicPr>
          <p:cNvPr id="1003541" name="Picture 21"/>
          <p:cNvPicPr>
            <a:picLocks noChangeAspect="1" noChangeArrowheads="1"/>
          </p:cNvPicPr>
          <p:nvPr/>
        </p:nvPicPr>
        <p:blipFill>
          <a:blip r:embed="rId5"/>
          <a:srcRect/>
          <a:stretch>
            <a:fillRect/>
          </a:stretch>
        </p:blipFill>
        <p:spPr bwMode="auto">
          <a:xfrm>
            <a:off x="1295400" y="3463925"/>
            <a:ext cx="5030788" cy="422275"/>
          </a:xfrm>
          <a:prstGeom prst="rect">
            <a:avLst/>
          </a:prstGeom>
          <a:noFill/>
          <a:ln w="9525">
            <a:noFill/>
            <a:miter lim="800000"/>
            <a:headEnd/>
            <a:tailEnd/>
          </a:ln>
          <a:effectLst/>
        </p:spPr>
      </p:pic>
      <p:pic>
        <p:nvPicPr>
          <p:cNvPr id="1003542" name="Picture 22"/>
          <p:cNvPicPr>
            <a:picLocks noChangeAspect="1" noChangeArrowheads="1"/>
          </p:cNvPicPr>
          <p:nvPr/>
        </p:nvPicPr>
        <p:blipFill>
          <a:blip r:embed="rId6"/>
          <a:srcRect/>
          <a:stretch>
            <a:fillRect/>
          </a:stretch>
        </p:blipFill>
        <p:spPr bwMode="auto">
          <a:xfrm>
            <a:off x="1371600" y="3916363"/>
            <a:ext cx="5067300" cy="35083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6725A8A1-97D3-4C49-B532-931572D29368}" type="slidenum">
              <a:rPr lang="en-US"/>
              <a:pPr/>
              <a:t>126</a:t>
            </a:fld>
            <a:endParaRPr lang="en-US"/>
          </a:p>
        </p:txBody>
      </p:sp>
      <p:sp>
        <p:nvSpPr>
          <p:cNvPr id="100557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557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557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557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557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557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557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5577" name="Text Box 9"/>
          <p:cNvSpPr txBox="1">
            <a:spLocks noChangeArrowheads="1"/>
          </p:cNvSpPr>
          <p:nvPr/>
        </p:nvSpPr>
        <p:spPr bwMode="auto">
          <a:xfrm>
            <a:off x="1143000" y="0"/>
            <a:ext cx="3163888" cy="579438"/>
          </a:xfrm>
          <a:prstGeom prst="rect">
            <a:avLst/>
          </a:prstGeom>
          <a:noFill/>
          <a:ln w="9525">
            <a:noFill/>
            <a:miter lim="800000"/>
            <a:headEnd/>
            <a:tailEnd/>
          </a:ln>
          <a:effectLst/>
        </p:spPr>
        <p:txBody>
          <a:bodyPr wrap="none">
            <a:spAutoFit/>
          </a:bodyPr>
          <a:lstStyle/>
          <a:p>
            <a:r>
              <a:rPr lang="en-US" sz="3200"/>
              <a:t>2.3.3</a:t>
            </a:r>
            <a:r>
              <a:rPr lang="en-US" sz="3200">
                <a:solidFill>
                  <a:schemeClr val="hlink"/>
                </a:solidFill>
              </a:rPr>
              <a:t>   </a:t>
            </a:r>
            <a:r>
              <a:rPr lang="en-US" sz="3200"/>
              <a:t>Continued </a:t>
            </a:r>
          </a:p>
        </p:txBody>
      </p:sp>
      <p:sp>
        <p:nvSpPr>
          <p:cNvPr id="1005578" name="Rectangle 10"/>
          <p:cNvSpPr>
            <a:spLocks noChangeArrowheads="1"/>
          </p:cNvSpPr>
          <p:nvPr/>
        </p:nvSpPr>
        <p:spPr bwMode="auto">
          <a:xfrm>
            <a:off x="304800" y="1143000"/>
            <a:ext cx="8229600" cy="1373188"/>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Figure 2.24 shows how we can calculate the determinant of a 2 × 2 matrix based on the determinant of a 1 × 1 matrix. </a:t>
            </a:r>
          </a:p>
        </p:txBody>
      </p:sp>
      <p:sp>
        <p:nvSpPr>
          <p:cNvPr id="1005579" name="Text Box 11"/>
          <p:cNvSpPr txBox="1">
            <a:spLocks noChangeArrowheads="1"/>
          </p:cNvSpPr>
          <p:nvPr/>
        </p:nvSpPr>
        <p:spPr bwMode="auto">
          <a:xfrm>
            <a:off x="1143000" y="533400"/>
            <a:ext cx="20208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 32</a:t>
            </a:r>
            <a:endParaRPr lang="en-US" sz="2000">
              <a:solidFill>
                <a:schemeClr val="bg1"/>
              </a:solidFill>
            </a:endParaRPr>
          </a:p>
        </p:txBody>
      </p:sp>
      <p:pic>
        <p:nvPicPr>
          <p:cNvPr id="1005583" name="Picture 15"/>
          <p:cNvPicPr>
            <a:picLocks noChangeAspect="1" noChangeArrowheads="1"/>
          </p:cNvPicPr>
          <p:nvPr/>
        </p:nvPicPr>
        <p:blipFill>
          <a:blip r:embed="rId3"/>
          <a:srcRect/>
          <a:stretch>
            <a:fillRect/>
          </a:stretch>
        </p:blipFill>
        <p:spPr bwMode="auto">
          <a:xfrm>
            <a:off x="146050" y="3505200"/>
            <a:ext cx="8693150" cy="1657350"/>
          </a:xfrm>
          <a:prstGeom prst="rect">
            <a:avLst/>
          </a:prstGeom>
          <a:noFill/>
          <a:ln w="9525">
            <a:noFill/>
            <a:miter lim="800000"/>
            <a:headEnd/>
            <a:tailEnd/>
          </a:ln>
          <a:effectLst/>
        </p:spPr>
      </p:pic>
      <p:sp>
        <p:nvSpPr>
          <p:cNvPr id="1005584" name="Text Box 16"/>
          <p:cNvSpPr txBox="1">
            <a:spLocks noChangeArrowheads="1"/>
          </p:cNvSpPr>
          <p:nvPr/>
        </p:nvSpPr>
        <p:spPr bwMode="auto">
          <a:xfrm>
            <a:off x="1219200" y="2819400"/>
            <a:ext cx="6553200" cy="457200"/>
          </a:xfrm>
          <a:prstGeom prst="rect">
            <a:avLst/>
          </a:prstGeom>
          <a:noFill/>
          <a:ln w="9525">
            <a:noFill/>
            <a:miter lim="800000"/>
            <a:headEnd/>
            <a:tailEnd/>
          </a:ln>
          <a:effectLst/>
        </p:spPr>
        <p:txBody>
          <a:bodyPr wrap="none">
            <a:spAutoFit/>
          </a:bodyPr>
          <a:lstStyle/>
          <a:p>
            <a:r>
              <a:rPr lang="en-US" sz="2400" i="0">
                <a:solidFill>
                  <a:schemeClr val="folHlink"/>
                </a:solidFill>
              </a:rPr>
              <a:t>Figure 2.24  </a:t>
            </a:r>
            <a:r>
              <a:rPr lang="en-US" sz="2000"/>
              <a:t>Calculating the determinant of a 2 </a:t>
            </a:r>
            <a:r>
              <a:rPr lang="en-US" sz="2000">
                <a:latin typeface="Symbol" pitchFamily="18" charset="2"/>
              </a:rPr>
              <a:t>´</a:t>
            </a:r>
            <a:r>
              <a:rPr lang="en-US" sz="2000"/>
              <a:t> 2 matrix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29BF051A-46EB-4AD7-9295-0B38EE86D1C3}" type="slidenum">
              <a:rPr lang="en-US"/>
              <a:pPr/>
              <a:t>127</a:t>
            </a:fld>
            <a:endParaRPr lang="en-US"/>
          </a:p>
        </p:txBody>
      </p:sp>
      <p:sp>
        <p:nvSpPr>
          <p:cNvPr id="100761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761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762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762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762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762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762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07625" name="Text Box 9"/>
          <p:cNvSpPr txBox="1">
            <a:spLocks noChangeArrowheads="1"/>
          </p:cNvSpPr>
          <p:nvPr/>
        </p:nvSpPr>
        <p:spPr bwMode="auto">
          <a:xfrm>
            <a:off x="1143000" y="0"/>
            <a:ext cx="3163888" cy="579438"/>
          </a:xfrm>
          <a:prstGeom prst="rect">
            <a:avLst/>
          </a:prstGeom>
          <a:noFill/>
          <a:ln w="9525">
            <a:noFill/>
            <a:miter lim="800000"/>
            <a:headEnd/>
            <a:tailEnd/>
          </a:ln>
          <a:effectLst/>
        </p:spPr>
        <p:txBody>
          <a:bodyPr wrap="none">
            <a:spAutoFit/>
          </a:bodyPr>
          <a:lstStyle/>
          <a:p>
            <a:r>
              <a:rPr lang="en-US" sz="3200"/>
              <a:t>2.3.3</a:t>
            </a:r>
            <a:r>
              <a:rPr lang="en-US" sz="3200">
                <a:solidFill>
                  <a:schemeClr val="hlink"/>
                </a:solidFill>
              </a:rPr>
              <a:t>   </a:t>
            </a:r>
            <a:r>
              <a:rPr lang="en-US" sz="3200"/>
              <a:t>Continued </a:t>
            </a:r>
          </a:p>
        </p:txBody>
      </p:sp>
      <p:sp>
        <p:nvSpPr>
          <p:cNvPr id="1007626" name="Rectangle 10"/>
          <p:cNvSpPr>
            <a:spLocks noChangeArrowheads="1"/>
          </p:cNvSpPr>
          <p:nvPr/>
        </p:nvSpPr>
        <p:spPr bwMode="auto">
          <a:xfrm>
            <a:off x="304800" y="1219200"/>
            <a:ext cx="8229600" cy="946150"/>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Figure 2.25 shows the calculation of the determinant of a 3 × 3 matrix.</a:t>
            </a:r>
          </a:p>
        </p:txBody>
      </p:sp>
      <p:sp>
        <p:nvSpPr>
          <p:cNvPr id="1007627" name="Text Box 11"/>
          <p:cNvSpPr txBox="1">
            <a:spLocks noChangeArrowheads="1"/>
          </p:cNvSpPr>
          <p:nvPr/>
        </p:nvSpPr>
        <p:spPr bwMode="auto">
          <a:xfrm>
            <a:off x="1143000" y="533400"/>
            <a:ext cx="20208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 33</a:t>
            </a:r>
            <a:endParaRPr lang="en-US" sz="2000">
              <a:solidFill>
                <a:schemeClr val="bg1"/>
              </a:solidFill>
            </a:endParaRPr>
          </a:p>
        </p:txBody>
      </p:sp>
      <p:pic>
        <p:nvPicPr>
          <p:cNvPr id="1007630" name="Picture 14"/>
          <p:cNvPicPr>
            <a:picLocks noChangeAspect="1" noChangeArrowheads="1"/>
          </p:cNvPicPr>
          <p:nvPr/>
        </p:nvPicPr>
        <p:blipFill>
          <a:blip r:embed="rId3"/>
          <a:srcRect/>
          <a:stretch>
            <a:fillRect/>
          </a:stretch>
        </p:blipFill>
        <p:spPr bwMode="auto">
          <a:xfrm>
            <a:off x="590550" y="3282950"/>
            <a:ext cx="7980363" cy="1212850"/>
          </a:xfrm>
          <a:prstGeom prst="rect">
            <a:avLst/>
          </a:prstGeom>
          <a:noFill/>
          <a:ln w="9525">
            <a:noFill/>
            <a:miter lim="800000"/>
            <a:headEnd/>
            <a:tailEnd/>
          </a:ln>
          <a:effectLst/>
        </p:spPr>
      </p:pic>
      <p:sp>
        <p:nvSpPr>
          <p:cNvPr id="1007631" name="Text Box 15"/>
          <p:cNvSpPr txBox="1">
            <a:spLocks noChangeArrowheads="1"/>
          </p:cNvSpPr>
          <p:nvPr/>
        </p:nvSpPr>
        <p:spPr bwMode="auto">
          <a:xfrm>
            <a:off x="1219200" y="2514600"/>
            <a:ext cx="6553200" cy="457200"/>
          </a:xfrm>
          <a:prstGeom prst="rect">
            <a:avLst/>
          </a:prstGeom>
          <a:noFill/>
          <a:ln w="9525">
            <a:noFill/>
            <a:miter lim="800000"/>
            <a:headEnd/>
            <a:tailEnd/>
          </a:ln>
          <a:effectLst/>
        </p:spPr>
        <p:txBody>
          <a:bodyPr wrap="none">
            <a:spAutoFit/>
          </a:bodyPr>
          <a:lstStyle/>
          <a:p>
            <a:r>
              <a:rPr lang="en-US" sz="2400" i="0">
                <a:solidFill>
                  <a:schemeClr val="folHlink"/>
                </a:solidFill>
              </a:rPr>
              <a:t>Figure 2.25  </a:t>
            </a:r>
            <a:r>
              <a:rPr lang="en-US" sz="2000"/>
              <a:t>Calculating the determinant of a 3 </a:t>
            </a:r>
            <a:r>
              <a:rPr lang="en-US" sz="2000">
                <a:latin typeface="Symbol" pitchFamily="18" charset="2"/>
              </a:rPr>
              <a:t>´</a:t>
            </a:r>
            <a:r>
              <a:rPr lang="en-US" sz="2000"/>
              <a:t> 3 matrix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t>2.</a:t>
            </a:r>
            <a:fld id="{75DBD894-CC94-427C-8985-4768B14503EF}" type="slidenum">
              <a:rPr lang="en-US"/>
              <a:pPr/>
              <a:t>128</a:t>
            </a:fld>
            <a:endParaRPr lang="en-US"/>
          </a:p>
        </p:txBody>
      </p:sp>
      <p:sp>
        <p:nvSpPr>
          <p:cNvPr id="101171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17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171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17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17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171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17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1721" name="Text Box 9"/>
          <p:cNvSpPr txBox="1">
            <a:spLocks noChangeArrowheads="1"/>
          </p:cNvSpPr>
          <p:nvPr/>
        </p:nvSpPr>
        <p:spPr bwMode="auto">
          <a:xfrm>
            <a:off x="1143000" y="0"/>
            <a:ext cx="2806700" cy="579438"/>
          </a:xfrm>
          <a:prstGeom prst="rect">
            <a:avLst/>
          </a:prstGeom>
          <a:noFill/>
          <a:ln w="9525">
            <a:noFill/>
            <a:miter lim="800000"/>
            <a:headEnd/>
            <a:tailEnd/>
          </a:ln>
          <a:effectLst/>
        </p:spPr>
        <p:txBody>
          <a:bodyPr wrap="none">
            <a:spAutoFit/>
          </a:bodyPr>
          <a:lstStyle/>
          <a:p>
            <a:r>
              <a:rPr lang="en-US" sz="3200">
                <a:solidFill>
                  <a:schemeClr val="hlink"/>
                </a:solidFill>
              </a:rPr>
              <a:t>2.3.4   Inverses</a:t>
            </a:r>
            <a:r>
              <a:rPr lang="en-US" sz="3200"/>
              <a:t> </a:t>
            </a:r>
          </a:p>
        </p:txBody>
      </p:sp>
      <p:sp>
        <p:nvSpPr>
          <p:cNvPr id="1011723" name="Line 11"/>
          <p:cNvSpPr>
            <a:spLocks noChangeShapeType="1"/>
          </p:cNvSpPr>
          <p:nvPr/>
        </p:nvSpPr>
        <p:spPr bwMode="auto">
          <a:xfrm>
            <a:off x="609600" y="2514600"/>
            <a:ext cx="8153400" cy="0"/>
          </a:xfrm>
          <a:prstGeom prst="line">
            <a:avLst/>
          </a:prstGeom>
          <a:noFill/>
          <a:ln w="76200">
            <a:solidFill>
              <a:srgbClr val="009900"/>
            </a:solidFill>
            <a:round/>
            <a:headEnd/>
            <a:tailEnd/>
          </a:ln>
          <a:effectLst/>
        </p:spPr>
        <p:txBody>
          <a:bodyPr/>
          <a:lstStyle/>
          <a:p>
            <a:endParaRPr lang="en-GB"/>
          </a:p>
        </p:txBody>
      </p:sp>
      <p:sp>
        <p:nvSpPr>
          <p:cNvPr id="1011724" name="Line 12"/>
          <p:cNvSpPr>
            <a:spLocks noChangeShapeType="1"/>
          </p:cNvSpPr>
          <p:nvPr/>
        </p:nvSpPr>
        <p:spPr bwMode="auto">
          <a:xfrm>
            <a:off x="609600" y="3733800"/>
            <a:ext cx="8153400" cy="0"/>
          </a:xfrm>
          <a:prstGeom prst="line">
            <a:avLst/>
          </a:prstGeom>
          <a:noFill/>
          <a:ln w="76200">
            <a:solidFill>
              <a:srgbClr val="009900"/>
            </a:solidFill>
            <a:round/>
            <a:headEnd/>
            <a:tailEnd/>
          </a:ln>
          <a:effectLst/>
        </p:spPr>
        <p:txBody>
          <a:bodyPr/>
          <a:lstStyle/>
          <a:p>
            <a:endParaRPr lang="en-GB"/>
          </a:p>
        </p:txBody>
      </p:sp>
      <p:sp>
        <p:nvSpPr>
          <p:cNvPr id="1011725" name="Rectangle 13"/>
          <p:cNvSpPr>
            <a:spLocks noChangeArrowheads="1"/>
          </p:cNvSpPr>
          <p:nvPr/>
        </p:nvSpPr>
        <p:spPr bwMode="auto">
          <a:xfrm>
            <a:off x="647700" y="2576513"/>
            <a:ext cx="8077200" cy="1066800"/>
          </a:xfrm>
          <a:prstGeom prst="rect">
            <a:avLst/>
          </a:prstGeom>
          <a:solidFill>
            <a:srgbClr val="99FF33"/>
          </a:solidFill>
          <a:ln w="76200" algn="ctr">
            <a:noFill/>
            <a:miter lim="800000"/>
            <a:headEnd/>
            <a:tailEnd/>
          </a:ln>
          <a:effectLst/>
        </p:spPr>
        <p:txBody>
          <a:bodyPr>
            <a:spAutoFit/>
          </a:bodyPr>
          <a:lstStyle/>
          <a:p>
            <a:pPr algn="ctr"/>
            <a:r>
              <a:rPr lang="en-US" sz="3200">
                <a:latin typeface="Arial" charset="0"/>
              </a:rPr>
              <a:t>Multiplicative inverses are only defined for square matrices.</a:t>
            </a:r>
          </a:p>
        </p:txBody>
      </p:sp>
      <p:grpSp>
        <p:nvGrpSpPr>
          <p:cNvPr id="2" name="Group 14"/>
          <p:cNvGrpSpPr>
            <a:grpSpLocks/>
          </p:cNvGrpSpPr>
          <p:nvPr/>
        </p:nvGrpSpPr>
        <p:grpSpPr bwMode="auto">
          <a:xfrm>
            <a:off x="655638" y="1905000"/>
            <a:ext cx="1143000" cy="566738"/>
            <a:chOff x="1200" y="1248"/>
            <a:chExt cx="720" cy="357"/>
          </a:xfrm>
        </p:grpSpPr>
        <p:pic>
          <p:nvPicPr>
            <p:cNvPr id="1011727" name="Picture 15"/>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011728" name="Text Box 16"/>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75BC76EB-D5B7-4BFF-A8BF-A84096A86AE5}" type="slidenum">
              <a:rPr lang="en-US"/>
              <a:pPr/>
              <a:t>129</a:t>
            </a:fld>
            <a:endParaRPr lang="en-US"/>
          </a:p>
        </p:txBody>
      </p:sp>
      <p:sp>
        <p:nvSpPr>
          <p:cNvPr id="101376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376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376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376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376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376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376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3769" name="Text Box 9"/>
          <p:cNvSpPr txBox="1">
            <a:spLocks noChangeArrowheads="1"/>
          </p:cNvSpPr>
          <p:nvPr/>
        </p:nvSpPr>
        <p:spPr bwMode="auto">
          <a:xfrm>
            <a:off x="1143000" y="0"/>
            <a:ext cx="4308475" cy="579438"/>
          </a:xfrm>
          <a:prstGeom prst="rect">
            <a:avLst/>
          </a:prstGeom>
          <a:noFill/>
          <a:ln w="9525">
            <a:noFill/>
            <a:miter lim="800000"/>
            <a:headEnd/>
            <a:tailEnd/>
          </a:ln>
          <a:effectLst/>
        </p:spPr>
        <p:txBody>
          <a:bodyPr wrap="none">
            <a:spAutoFit/>
          </a:bodyPr>
          <a:lstStyle/>
          <a:p>
            <a:r>
              <a:rPr lang="en-US" sz="3200">
                <a:solidFill>
                  <a:schemeClr val="hlink"/>
                </a:solidFill>
              </a:rPr>
              <a:t>2.3.5   Residue Matrices</a:t>
            </a:r>
            <a:r>
              <a:rPr lang="en-US" sz="3200"/>
              <a:t> </a:t>
            </a:r>
          </a:p>
        </p:txBody>
      </p:sp>
      <p:sp>
        <p:nvSpPr>
          <p:cNvPr id="1013770" name="Rectangle 10"/>
          <p:cNvSpPr>
            <a:spLocks noChangeArrowheads="1"/>
          </p:cNvSpPr>
          <p:nvPr/>
        </p:nvSpPr>
        <p:spPr bwMode="auto">
          <a:xfrm>
            <a:off x="304800" y="914400"/>
            <a:ext cx="8229600" cy="1373188"/>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Cryptography uses residue matrices: matrices where all elements are in Z</a:t>
            </a:r>
            <a:r>
              <a:rPr lang="en-US" sz="2800" baseline="-18000">
                <a:effectLst>
                  <a:outerShdw blurRad="38100" dist="38100" dir="2700000" algn="tl">
                    <a:srgbClr val="C0C0C0"/>
                  </a:outerShdw>
                </a:effectLst>
              </a:rPr>
              <a:t>n</a:t>
            </a:r>
            <a:r>
              <a:rPr lang="en-US" sz="2800">
                <a:effectLst>
                  <a:outerShdw blurRad="38100" dist="38100" dir="2700000" algn="tl">
                    <a:srgbClr val="C0C0C0"/>
                  </a:outerShdw>
                </a:effectLst>
              </a:rPr>
              <a:t>. A residue matrix has a multiplicative inverse if gcd (det(A), n) = 1.</a:t>
            </a:r>
          </a:p>
        </p:txBody>
      </p:sp>
      <p:sp>
        <p:nvSpPr>
          <p:cNvPr id="1013777" name="Text Box 17"/>
          <p:cNvSpPr txBox="1">
            <a:spLocks noChangeArrowheads="1"/>
          </p:cNvSpPr>
          <p:nvPr/>
        </p:nvSpPr>
        <p:spPr bwMode="auto">
          <a:xfrm>
            <a:off x="381000" y="2819400"/>
            <a:ext cx="20208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 34</a:t>
            </a:r>
            <a:endParaRPr lang="en-US" sz="2000">
              <a:solidFill>
                <a:schemeClr val="bg1"/>
              </a:solidFill>
            </a:endParaRPr>
          </a:p>
        </p:txBody>
      </p:sp>
      <p:pic>
        <p:nvPicPr>
          <p:cNvPr id="1013778" name="Picture 18"/>
          <p:cNvPicPr>
            <a:picLocks noChangeAspect="1" noChangeArrowheads="1"/>
          </p:cNvPicPr>
          <p:nvPr/>
        </p:nvPicPr>
        <p:blipFill>
          <a:blip r:embed="rId3"/>
          <a:srcRect/>
          <a:stretch>
            <a:fillRect/>
          </a:stretch>
        </p:blipFill>
        <p:spPr bwMode="auto">
          <a:xfrm>
            <a:off x="1644650" y="4267200"/>
            <a:ext cx="6051550" cy="2098675"/>
          </a:xfrm>
          <a:prstGeom prst="rect">
            <a:avLst/>
          </a:prstGeom>
          <a:noFill/>
          <a:ln w="9525">
            <a:noFill/>
            <a:miter lim="800000"/>
            <a:headEnd/>
            <a:tailEnd/>
          </a:ln>
          <a:effectLst/>
        </p:spPr>
      </p:pic>
      <p:sp>
        <p:nvSpPr>
          <p:cNvPr id="1013779" name="Text Box 19"/>
          <p:cNvSpPr txBox="1">
            <a:spLocks noChangeArrowheads="1"/>
          </p:cNvSpPr>
          <p:nvPr/>
        </p:nvSpPr>
        <p:spPr bwMode="auto">
          <a:xfrm>
            <a:off x="1546225" y="3581400"/>
            <a:ext cx="6607175" cy="457200"/>
          </a:xfrm>
          <a:prstGeom prst="rect">
            <a:avLst/>
          </a:prstGeom>
          <a:noFill/>
          <a:ln w="9525">
            <a:noFill/>
            <a:miter lim="800000"/>
            <a:headEnd/>
            <a:tailEnd/>
          </a:ln>
          <a:effectLst/>
        </p:spPr>
        <p:txBody>
          <a:bodyPr wrap="none">
            <a:spAutoFit/>
          </a:bodyPr>
          <a:lstStyle/>
          <a:p>
            <a:r>
              <a:rPr lang="en-US" sz="2400" i="0">
                <a:solidFill>
                  <a:schemeClr val="folHlink"/>
                </a:solidFill>
              </a:rPr>
              <a:t>Figure 2.26  </a:t>
            </a:r>
            <a:r>
              <a:rPr lang="en-US" sz="2000"/>
              <a:t>A residue matrix and its multiplicative inverse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13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 y="1371600"/>
            <a:ext cx="8418672" cy="3505200"/>
          </a:xfrm>
          <a:prstGeom prst="rect">
            <a:avLst/>
          </a:prstGeom>
        </p:spPr>
      </p:pic>
    </p:spTree>
    <p:extLst>
      <p:ext uri="{BB962C8B-B14F-4D97-AF65-F5344CB8AC3E}">
        <p14:creationId xmlns:p14="http://schemas.microsoft.com/office/powerpoint/2010/main" val="10499664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2.</a:t>
            </a:r>
            <a:fld id="{51F07BD0-5CEE-43D2-916A-2DF58752ED7B}" type="slidenum">
              <a:rPr lang="en-US"/>
              <a:pPr/>
              <a:t>130</a:t>
            </a:fld>
            <a:endParaRPr lang="en-US"/>
          </a:p>
        </p:txBody>
      </p:sp>
      <p:sp>
        <p:nvSpPr>
          <p:cNvPr id="84787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a:effectLst>
                <a:outerShdw blurRad="38100" dist="38100" dir="2700000" algn="tl">
                  <a:srgbClr val="FFFFFF"/>
                </a:outerShdw>
              </a:effectLst>
            </a:endParaRPr>
          </a:p>
        </p:txBody>
      </p:sp>
      <p:sp>
        <p:nvSpPr>
          <p:cNvPr id="847875" name="Text Box 3"/>
          <p:cNvSpPr txBox="1">
            <a:spLocks noChangeArrowheads="1"/>
          </p:cNvSpPr>
          <p:nvPr/>
        </p:nvSpPr>
        <p:spPr bwMode="auto">
          <a:xfrm>
            <a:off x="228600" y="406400"/>
            <a:ext cx="5651500" cy="579438"/>
          </a:xfrm>
          <a:prstGeom prst="rect">
            <a:avLst/>
          </a:prstGeom>
          <a:noFill/>
          <a:ln w="9525">
            <a:noFill/>
            <a:miter lim="800000"/>
            <a:headEnd/>
            <a:tailEnd/>
          </a:ln>
          <a:effectLst/>
        </p:spPr>
        <p:txBody>
          <a:bodyPr wrap="none">
            <a:spAutoFit/>
          </a:bodyPr>
          <a:lstStyle/>
          <a:p>
            <a:r>
              <a:rPr lang="en-US" sz="3200" i="0">
                <a:effectLst>
                  <a:outerShdw blurRad="38100" dist="38100" dir="2700000" algn="tl">
                    <a:srgbClr val="C0C0C0"/>
                  </a:outerShdw>
                </a:effectLst>
                <a:latin typeface="Times" pitchFamily="18" charset="0"/>
              </a:rPr>
              <a:t>2-4   LINEAR CONGRUENCE</a:t>
            </a:r>
          </a:p>
        </p:txBody>
      </p:sp>
      <p:sp>
        <p:nvSpPr>
          <p:cNvPr id="84787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i="0"/>
          </a:p>
        </p:txBody>
      </p:sp>
      <p:sp>
        <p:nvSpPr>
          <p:cNvPr id="847877" name="Rectangle 5"/>
          <p:cNvSpPr>
            <a:spLocks noChangeArrowheads="1"/>
          </p:cNvSpPr>
          <p:nvPr/>
        </p:nvSpPr>
        <p:spPr bwMode="auto">
          <a:xfrm>
            <a:off x="304800" y="1384300"/>
            <a:ext cx="8229600" cy="2227263"/>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Cryptography often involves solving an equation or a set of equations of one or more variables with coefficient in Z</a:t>
            </a:r>
            <a:r>
              <a:rPr lang="en-US" sz="2800" baseline="-25000">
                <a:effectLst>
                  <a:outerShdw blurRad="38100" dist="38100" dir="2700000" algn="tl">
                    <a:srgbClr val="C0C0C0"/>
                  </a:outerShdw>
                </a:effectLst>
              </a:rPr>
              <a:t>n</a:t>
            </a:r>
            <a:r>
              <a:rPr lang="en-US" sz="2800">
                <a:effectLst>
                  <a:outerShdw blurRad="38100" dist="38100" dir="2700000" algn="tl">
                    <a:srgbClr val="C0C0C0"/>
                  </a:outerShdw>
                </a:effectLst>
              </a:rPr>
              <a:t>. This section shows how to solve equations when the power of each variable is 1 (linear equation).</a:t>
            </a:r>
          </a:p>
        </p:txBody>
      </p:sp>
      <p:sp>
        <p:nvSpPr>
          <p:cNvPr id="847878" name="Rectangle 6"/>
          <p:cNvSpPr>
            <a:spLocks noChangeArrowheads="1"/>
          </p:cNvSpPr>
          <p:nvPr/>
        </p:nvSpPr>
        <p:spPr bwMode="auto">
          <a:xfrm>
            <a:off x="304800" y="4968875"/>
            <a:ext cx="6705600" cy="82232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i="0">
                <a:solidFill>
                  <a:schemeClr val="hlink"/>
                </a:solidFill>
              </a:rPr>
              <a:t>2.4.1</a:t>
            </a:r>
            <a:r>
              <a:rPr lang="en-US" sz="2400" i="0">
                <a:solidFill>
                  <a:srgbClr val="0033CC"/>
                </a:solidFill>
              </a:rPr>
              <a:t>	Single-Variable Linear Equations</a:t>
            </a:r>
            <a:r>
              <a:rPr lang="fr-FR" sz="2400" i="0">
                <a:solidFill>
                  <a:srgbClr val="0033CC"/>
                </a:solidFill>
              </a:rPr>
              <a:t/>
            </a:r>
            <a:br>
              <a:rPr lang="fr-FR" sz="2400" i="0">
                <a:solidFill>
                  <a:srgbClr val="0033CC"/>
                </a:solidFill>
              </a:rPr>
            </a:br>
            <a:r>
              <a:rPr lang="fr-FR" sz="2400" i="0">
                <a:solidFill>
                  <a:schemeClr val="hlink"/>
                </a:solidFill>
              </a:rPr>
              <a:t>2.4.2</a:t>
            </a:r>
            <a:r>
              <a:rPr lang="fr-FR" sz="2400" i="0">
                <a:solidFill>
                  <a:srgbClr val="0033CC"/>
                </a:solidFill>
              </a:rPr>
              <a:t>	Set of Linear Equations</a:t>
            </a:r>
            <a:endParaRPr lang="en-US" sz="2400" i="0">
              <a:solidFill>
                <a:srgbClr val="0033CC"/>
              </a:solidFill>
            </a:endParaRPr>
          </a:p>
        </p:txBody>
      </p:sp>
      <p:sp>
        <p:nvSpPr>
          <p:cNvPr id="847879" name="Text Box 7"/>
          <p:cNvSpPr txBox="1">
            <a:spLocks noChangeArrowheads="1"/>
          </p:cNvSpPr>
          <p:nvPr/>
        </p:nvSpPr>
        <p:spPr bwMode="auto">
          <a:xfrm>
            <a:off x="317500" y="4492625"/>
            <a:ext cx="4862513" cy="519113"/>
          </a:xfrm>
          <a:prstGeom prst="rect">
            <a:avLst/>
          </a:prstGeom>
          <a:noFill/>
          <a:ln w="76200" algn="ctr">
            <a:noFill/>
            <a:miter lim="800000"/>
            <a:headEnd/>
            <a:tailEnd/>
          </a:ln>
          <a:effectLst/>
        </p:spPr>
        <p:txBody>
          <a:bodyPr wrap="none">
            <a:spAutoFit/>
          </a:bodyPr>
          <a:lstStyle/>
          <a:p>
            <a:pPr algn="ctr"/>
            <a:r>
              <a:rPr lang="en-US" sz="2800" u="sng">
                <a:solidFill>
                  <a:schemeClr val="hlink"/>
                </a:solidFill>
                <a:effectLst>
                  <a:outerShdw blurRad="38100" dist="38100" dir="2700000" algn="tl">
                    <a:srgbClr val="C0C0C0"/>
                  </a:outerShdw>
                </a:effectLst>
              </a:rPr>
              <a:t>Topics discussed in this section: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t>2.</a:t>
            </a:r>
            <a:fld id="{B33047E4-343C-4F3D-98C0-EF34028E04F8}" type="slidenum">
              <a:rPr lang="en-US"/>
              <a:pPr/>
              <a:t>131</a:t>
            </a:fld>
            <a:endParaRPr lang="en-US"/>
          </a:p>
        </p:txBody>
      </p:sp>
      <p:sp>
        <p:nvSpPr>
          <p:cNvPr id="101785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78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786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78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78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786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78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17865" name="Text Box 9"/>
          <p:cNvSpPr txBox="1">
            <a:spLocks noChangeArrowheads="1"/>
          </p:cNvSpPr>
          <p:nvPr/>
        </p:nvSpPr>
        <p:spPr bwMode="auto">
          <a:xfrm>
            <a:off x="1143000" y="0"/>
            <a:ext cx="6991350" cy="579438"/>
          </a:xfrm>
          <a:prstGeom prst="rect">
            <a:avLst/>
          </a:prstGeom>
          <a:noFill/>
          <a:ln w="9525">
            <a:noFill/>
            <a:miter lim="800000"/>
            <a:headEnd/>
            <a:tailEnd/>
          </a:ln>
          <a:effectLst/>
        </p:spPr>
        <p:txBody>
          <a:bodyPr wrap="none">
            <a:spAutoFit/>
          </a:bodyPr>
          <a:lstStyle/>
          <a:p>
            <a:r>
              <a:rPr lang="en-US" sz="3200">
                <a:solidFill>
                  <a:schemeClr val="hlink"/>
                </a:solidFill>
              </a:rPr>
              <a:t>2.4.1   Single-Variable Linear Equations</a:t>
            </a:r>
          </a:p>
        </p:txBody>
      </p:sp>
      <p:sp>
        <p:nvSpPr>
          <p:cNvPr id="1017866" name="Rectangle 10"/>
          <p:cNvSpPr>
            <a:spLocks noChangeArrowheads="1"/>
          </p:cNvSpPr>
          <p:nvPr/>
        </p:nvSpPr>
        <p:spPr bwMode="auto">
          <a:xfrm>
            <a:off x="304800" y="1219200"/>
            <a:ext cx="8229600" cy="946150"/>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Equations of the form ax ≡ b (mod n ) might have no solution or a limited number of solutions.</a:t>
            </a:r>
          </a:p>
        </p:txBody>
      </p:sp>
      <p:pic>
        <p:nvPicPr>
          <p:cNvPr id="1017869" name="Picture 13"/>
          <p:cNvPicPr>
            <a:picLocks noChangeAspect="1" noChangeArrowheads="1"/>
          </p:cNvPicPr>
          <p:nvPr/>
        </p:nvPicPr>
        <p:blipFill>
          <a:blip r:embed="rId3"/>
          <a:srcRect/>
          <a:stretch>
            <a:fillRect/>
          </a:stretch>
        </p:blipFill>
        <p:spPr bwMode="auto">
          <a:xfrm>
            <a:off x="2057400" y="3048000"/>
            <a:ext cx="4454525" cy="395288"/>
          </a:xfrm>
          <a:prstGeom prst="rect">
            <a:avLst/>
          </a:prstGeom>
          <a:noFill/>
          <a:ln w="28575">
            <a:solidFill>
              <a:schemeClr val="hlink"/>
            </a:solidFill>
            <a:miter lim="800000"/>
            <a:headEnd/>
            <a:tailEnd/>
          </a:ln>
          <a:effectLst/>
        </p:spPr>
      </p:pic>
      <p:pic>
        <p:nvPicPr>
          <p:cNvPr id="1017870" name="Picture 14"/>
          <p:cNvPicPr>
            <a:picLocks noChangeAspect="1" noChangeArrowheads="1"/>
          </p:cNvPicPr>
          <p:nvPr/>
        </p:nvPicPr>
        <p:blipFill>
          <a:blip r:embed="rId4"/>
          <a:srcRect/>
          <a:stretch>
            <a:fillRect/>
          </a:stretch>
        </p:blipFill>
        <p:spPr bwMode="auto">
          <a:xfrm>
            <a:off x="685800" y="3962400"/>
            <a:ext cx="3914775" cy="512763"/>
          </a:xfrm>
          <a:prstGeom prst="rect">
            <a:avLst/>
          </a:prstGeom>
          <a:noFill/>
          <a:ln w="38100">
            <a:noFill/>
            <a:miter lim="800000"/>
            <a:headEnd/>
            <a:tailEnd/>
          </a:ln>
          <a:effectLst/>
        </p:spPr>
      </p:pic>
      <p:grpSp>
        <p:nvGrpSpPr>
          <p:cNvPr id="2" name="Group 18"/>
          <p:cNvGrpSpPr>
            <a:grpSpLocks/>
          </p:cNvGrpSpPr>
          <p:nvPr/>
        </p:nvGrpSpPr>
        <p:grpSpPr bwMode="auto">
          <a:xfrm>
            <a:off x="685800" y="5029200"/>
            <a:ext cx="4037013" cy="368300"/>
            <a:chOff x="336" y="2256"/>
            <a:chExt cx="2543" cy="232"/>
          </a:xfrm>
        </p:grpSpPr>
        <p:pic>
          <p:nvPicPr>
            <p:cNvPr id="1017871" name="Picture 15"/>
            <p:cNvPicPr>
              <a:picLocks noChangeAspect="1" noChangeArrowheads="1"/>
            </p:cNvPicPr>
            <p:nvPr/>
          </p:nvPicPr>
          <p:blipFill>
            <a:blip r:embed="rId5"/>
            <a:srcRect/>
            <a:stretch>
              <a:fillRect/>
            </a:stretch>
          </p:blipFill>
          <p:spPr bwMode="auto">
            <a:xfrm>
              <a:off x="336" y="2256"/>
              <a:ext cx="607" cy="232"/>
            </a:xfrm>
            <a:prstGeom prst="rect">
              <a:avLst/>
            </a:prstGeom>
            <a:noFill/>
            <a:ln w="9525">
              <a:noFill/>
              <a:miter lim="800000"/>
              <a:headEnd/>
              <a:tailEnd/>
            </a:ln>
            <a:effectLst/>
          </p:spPr>
        </p:pic>
        <p:pic>
          <p:nvPicPr>
            <p:cNvPr id="1017872" name="Picture 16"/>
            <p:cNvPicPr>
              <a:picLocks noChangeAspect="1" noChangeArrowheads="1"/>
            </p:cNvPicPr>
            <p:nvPr/>
          </p:nvPicPr>
          <p:blipFill>
            <a:blip r:embed="rId6"/>
            <a:srcRect/>
            <a:stretch>
              <a:fillRect/>
            </a:stretch>
          </p:blipFill>
          <p:spPr bwMode="auto">
            <a:xfrm>
              <a:off x="912" y="2256"/>
              <a:ext cx="1967" cy="215"/>
            </a:xfrm>
            <a:prstGeom prst="rect">
              <a:avLst/>
            </a:prstGeom>
            <a:noFill/>
            <a:ln w="9525">
              <a:noFill/>
              <a:miter lim="800000"/>
              <a:headEnd/>
              <a:tailEnd/>
            </a:ln>
            <a:effec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r>
              <a:rPr lang="en-US"/>
              <a:t>2.</a:t>
            </a:r>
            <a:fld id="{41A49A96-83D9-435C-9526-3BC571D1A6DA}" type="slidenum">
              <a:rPr lang="en-US"/>
              <a:pPr/>
              <a:t>132</a:t>
            </a:fld>
            <a:endParaRPr lang="en-US"/>
          </a:p>
        </p:txBody>
      </p:sp>
      <p:sp>
        <p:nvSpPr>
          <p:cNvPr id="1024002" name="Text Box 2"/>
          <p:cNvSpPr txBox="1">
            <a:spLocks noChangeArrowheads="1"/>
          </p:cNvSpPr>
          <p:nvPr/>
        </p:nvSpPr>
        <p:spPr bwMode="auto">
          <a:xfrm>
            <a:off x="381000" y="10668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2.35</a:t>
            </a:r>
            <a:endParaRPr lang="en-US" sz="2000">
              <a:solidFill>
                <a:schemeClr val="bg1"/>
              </a:solidFill>
            </a:endParaRPr>
          </a:p>
        </p:txBody>
      </p:sp>
      <p:sp>
        <p:nvSpPr>
          <p:cNvPr id="102400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400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400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400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400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400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400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4010"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2.4.1</a:t>
            </a:r>
            <a:r>
              <a:rPr lang="en-US" sz="3200">
                <a:solidFill>
                  <a:schemeClr val="hlink"/>
                </a:solidFill>
              </a:rPr>
              <a:t>   </a:t>
            </a:r>
            <a:r>
              <a:rPr lang="en-US" sz="3200"/>
              <a:t>Continued</a:t>
            </a:r>
          </a:p>
        </p:txBody>
      </p:sp>
      <p:sp>
        <p:nvSpPr>
          <p:cNvPr id="1024011" name="Rectangle 11"/>
          <p:cNvSpPr>
            <a:spLocks noChangeArrowheads="1"/>
          </p:cNvSpPr>
          <p:nvPr/>
        </p:nvSpPr>
        <p:spPr bwMode="auto">
          <a:xfrm>
            <a:off x="304800" y="1614488"/>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Solve the equation 10 </a:t>
            </a:r>
            <a:r>
              <a:rPr lang="en-US" sz="2400">
                <a:effectLst>
                  <a:outerShdw blurRad="38100" dist="38100" dir="2700000" algn="tl">
                    <a:srgbClr val="C0C0C0"/>
                  </a:outerShdw>
                </a:effectLst>
              </a:rPr>
              <a:t>x</a:t>
            </a:r>
            <a:r>
              <a:rPr lang="en-US" sz="2400" i="0">
                <a:effectLst>
                  <a:outerShdw blurRad="38100" dist="38100" dir="2700000" algn="tl">
                    <a:srgbClr val="C0C0C0"/>
                  </a:outerShdw>
                </a:effectLst>
              </a:rPr>
              <a:t> ≡ 2(mod 15).</a:t>
            </a:r>
          </a:p>
        </p:txBody>
      </p:sp>
      <p:sp>
        <p:nvSpPr>
          <p:cNvPr id="1024012" name="Rectangle 12"/>
          <p:cNvSpPr>
            <a:spLocks noChangeArrowheads="1"/>
          </p:cNvSpPr>
          <p:nvPr/>
        </p:nvSpPr>
        <p:spPr bwMode="auto">
          <a:xfrm>
            <a:off x="304800" y="2147888"/>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
        <p:nvSpPr>
          <p:cNvPr id="1024013" name="Rectangle 13"/>
          <p:cNvSpPr>
            <a:spLocks noChangeArrowheads="1"/>
          </p:cNvSpPr>
          <p:nvPr/>
        </p:nvSpPr>
        <p:spPr bwMode="auto">
          <a:xfrm>
            <a:off x="304800" y="2530475"/>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First we find the gcd (10 and 15) = 5. Since 5 does not divide 2, we have no solution.</a:t>
            </a:r>
          </a:p>
        </p:txBody>
      </p:sp>
      <p:sp>
        <p:nvSpPr>
          <p:cNvPr id="1024014" name="Rectangle 14"/>
          <p:cNvSpPr>
            <a:spLocks noChangeArrowheads="1"/>
          </p:cNvSpPr>
          <p:nvPr/>
        </p:nvSpPr>
        <p:spPr bwMode="auto">
          <a:xfrm>
            <a:off x="304800" y="37338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Solve the equation 14 </a:t>
            </a:r>
            <a:r>
              <a:rPr lang="en-US" sz="2400">
                <a:effectLst>
                  <a:outerShdw blurRad="38100" dist="38100" dir="2700000" algn="tl">
                    <a:srgbClr val="C0C0C0"/>
                  </a:outerShdw>
                </a:effectLst>
              </a:rPr>
              <a:t>x </a:t>
            </a:r>
            <a:r>
              <a:rPr lang="en-US" sz="2400" i="0">
                <a:effectLst>
                  <a:outerShdw blurRad="38100" dist="38100" dir="2700000" algn="tl">
                    <a:srgbClr val="C0C0C0"/>
                  </a:outerShdw>
                </a:effectLst>
              </a:rPr>
              <a:t>≡ 12 (mod 18).</a:t>
            </a:r>
          </a:p>
        </p:txBody>
      </p:sp>
      <p:sp>
        <p:nvSpPr>
          <p:cNvPr id="1024015" name="Rectangle 15"/>
          <p:cNvSpPr>
            <a:spLocks noChangeArrowheads="1"/>
          </p:cNvSpPr>
          <p:nvPr/>
        </p:nvSpPr>
        <p:spPr bwMode="auto">
          <a:xfrm>
            <a:off x="304800" y="43434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pic>
        <p:nvPicPr>
          <p:cNvPr id="1024016" name="Picture 16"/>
          <p:cNvPicPr>
            <a:picLocks noChangeAspect="1" noChangeArrowheads="1"/>
          </p:cNvPicPr>
          <p:nvPr/>
        </p:nvPicPr>
        <p:blipFill>
          <a:blip r:embed="rId3"/>
          <a:srcRect/>
          <a:stretch>
            <a:fillRect/>
          </a:stretch>
        </p:blipFill>
        <p:spPr bwMode="auto">
          <a:xfrm>
            <a:off x="220663" y="4867275"/>
            <a:ext cx="8702675" cy="1304925"/>
          </a:xfrm>
          <a:prstGeom prst="rect">
            <a:avLst/>
          </a:prstGeom>
          <a:noFill/>
          <a:ln w="9525">
            <a:noFill/>
            <a:miter lim="800000"/>
            <a:headEnd/>
            <a:tailEnd/>
          </a:ln>
          <a:effectLst/>
        </p:spPr>
      </p:pic>
      <p:sp>
        <p:nvSpPr>
          <p:cNvPr id="1024017" name="Text Box 17"/>
          <p:cNvSpPr txBox="1">
            <a:spLocks noChangeArrowheads="1"/>
          </p:cNvSpPr>
          <p:nvPr/>
        </p:nvSpPr>
        <p:spPr bwMode="auto">
          <a:xfrm>
            <a:off x="381000" y="33528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2.36</a:t>
            </a:r>
            <a:endParaRPr lang="en-US" sz="20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F987CA35-7826-45DD-8AF1-D740D4263E20}" type="slidenum">
              <a:rPr lang="en-US"/>
              <a:pPr/>
              <a:t>133</a:t>
            </a:fld>
            <a:endParaRPr lang="en-US"/>
          </a:p>
        </p:txBody>
      </p:sp>
      <p:sp>
        <p:nvSpPr>
          <p:cNvPr id="1028098"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2.37</a:t>
            </a:r>
            <a:endParaRPr lang="en-US" sz="2000">
              <a:solidFill>
                <a:schemeClr val="bg1"/>
              </a:solidFill>
            </a:endParaRPr>
          </a:p>
        </p:txBody>
      </p:sp>
      <p:sp>
        <p:nvSpPr>
          <p:cNvPr id="1028099"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810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8101"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810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810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8104"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810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28106"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2.4.1</a:t>
            </a:r>
            <a:r>
              <a:rPr lang="en-US" sz="3200">
                <a:solidFill>
                  <a:schemeClr val="hlink"/>
                </a:solidFill>
              </a:rPr>
              <a:t>   </a:t>
            </a:r>
            <a:r>
              <a:rPr lang="en-US" sz="3200"/>
              <a:t>Continued</a:t>
            </a:r>
          </a:p>
        </p:txBody>
      </p:sp>
      <p:sp>
        <p:nvSpPr>
          <p:cNvPr id="1028107" name="Rectangle 11"/>
          <p:cNvSpPr>
            <a:spLocks noChangeArrowheads="1"/>
          </p:cNvSpPr>
          <p:nvPr/>
        </p:nvSpPr>
        <p:spPr bwMode="auto">
          <a:xfrm>
            <a:off x="304800" y="12192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Solve the equation 3</a:t>
            </a:r>
            <a:r>
              <a:rPr lang="en-US" sz="2400">
                <a:effectLst>
                  <a:outerShdw blurRad="38100" dist="38100" dir="2700000" algn="tl">
                    <a:srgbClr val="C0C0C0"/>
                  </a:outerShdw>
                </a:effectLst>
              </a:rPr>
              <a:t>x</a:t>
            </a:r>
            <a:r>
              <a:rPr lang="en-US" sz="2400" i="0">
                <a:effectLst>
                  <a:outerShdw blurRad="38100" dist="38100" dir="2700000" algn="tl">
                    <a:srgbClr val="C0C0C0"/>
                  </a:outerShdw>
                </a:effectLst>
              </a:rPr>
              <a:t> + 4 ≡ 6 (mod 13).</a:t>
            </a:r>
          </a:p>
        </p:txBody>
      </p:sp>
      <p:sp>
        <p:nvSpPr>
          <p:cNvPr id="1028108" name="Rectangle 12"/>
          <p:cNvSpPr>
            <a:spLocks noChangeArrowheads="1"/>
          </p:cNvSpPr>
          <p:nvPr/>
        </p:nvSpPr>
        <p:spPr bwMode="auto">
          <a:xfrm>
            <a:off x="457200" y="2133600"/>
            <a:ext cx="16002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
        <p:nvSpPr>
          <p:cNvPr id="1028109" name="Rectangle 13"/>
          <p:cNvSpPr>
            <a:spLocks noChangeArrowheads="1"/>
          </p:cNvSpPr>
          <p:nvPr/>
        </p:nvSpPr>
        <p:spPr bwMode="auto">
          <a:xfrm>
            <a:off x="304800" y="3152775"/>
            <a:ext cx="8229600" cy="457200"/>
          </a:xfrm>
          <a:prstGeom prst="rect">
            <a:avLst/>
          </a:prstGeom>
          <a:noFill/>
          <a:ln w="9525">
            <a:noFill/>
            <a:miter lim="800000"/>
            <a:headEnd/>
            <a:tailEnd/>
          </a:ln>
          <a:effectLst/>
        </p:spPr>
        <p:txBody>
          <a:bodyPr anchor="ctr">
            <a:spAutoFit/>
          </a:bodyPr>
          <a:lstStyle/>
          <a:p>
            <a:pPr eaLnBrk="1" hangingPunct="1"/>
            <a:endParaRPr lang="en-US" sz="2400" i="0">
              <a:effectLst>
                <a:outerShdw blurRad="38100" dist="38100" dir="2700000" algn="tl">
                  <a:srgbClr val="C0C0C0"/>
                </a:outerShdw>
              </a:effectLst>
            </a:endParaRPr>
          </a:p>
        </p:txBody>
      </p:sp>
      <p:sp>
        <p:nvSpPr>
          <p:cNvPr id="1028111" name="Rectangle 15"/>
          <p:cNvSpPr>
            <a:spLocks noChangeArrowheads="1"/>
          </p:cNvSpPr>
          <p:nvPr/>
        </p:nvSpPr>
        <p:spPr bwMode="auto">
          <a:xfrm>
            <a:off x="457200" y="2563813"/>
            <a:ext cx="8229600" cy="22828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First we change the equation to the form </a:t>
            </a:r>
            <a:r>
              <a:rPr lang="en-US" sz="2400">
                <a:effectLst>
                  <a:outerShdw blurRad="38100" dist="38100" dir="2700000" algn="tl">
                    <a:srgbClr val="C0C0C0"/>
                  </a:outerShdw>
                </a:effectLst>
              </a:rPr>
              <a:t>ax</a:t>
            </a:r>
            <a:r>
              <a:rPr lang="en-US" sz="2400" i="0">
                <a:effectLst>
                  <a:outerShdw blurRad="38100" dist="38100" dir="2700000" algn="tl">
                    <a:srgbClr val="C0C0C0"/>
                  </a:outerShdw>
                </a:effectLst>
              </a:rPr>
              <a:t> ≡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(mod </a:t>
            </a:r>
            <a:r>
              <a:rPr lang="en-US" sz="2400">
                <a:effectLst>
                  <a:outerShdw blurRad="38100" dist="38100" dir="2700000" algn="tl">
                    <a:srgbClr val="C0C0C0"/>
                  </a:outerShdw>
                </a:effectLst>
              </a:rPr>
              <a:t>n</a:t>
            </a:r>
            <a:r>
              <a:rPr lang="en-US" sz="2400" i="0">
                <a:effectLst>
                  <a:outerShdw blurRad="38100" dist="38100" dir="2700000" algn="tl">
                    <a:srgbClr val="C0C0C0"/>
                  </a:outerShdw>
                </a:effectLst>
              </a:rPr>
              <a:t>). We add −4 (the additive inverse of 4) to both sides, which give </a:t>
            </a:r>
            <a:br>
              <a:rPr lang="en-US" sz="2400" i="0">
                <a:effectLst>
                  <a:outerShdw blurRad="38100" dist="38100" dir="2700000" algn="tl">
                    <a:srgbClr val="C0C0C0"/>
                  </a:outerShdw>
                </a:effectLst>
              </a:rPr>
            </a:br>
            <a:r>
              <a:rPr lang="en-US" sz="2400" i="0">
                <a:effectLst>
                  <a:outerShdw blurRad="38100" dist="38100" dir="2700000" algn="tl">
                    <a:srgbClr val="C0C0C0"/>
                  </a:outerShdw>
                </a:effectLst>
              </a:rPr>
              <a:t>3</a:t>
            </a:r>
            <a:r>
              <a:rPr lang="en-US" sz="2400">
                <a:effectLst>
                  <a:outerShdw blurRad="38100" dist="38100" dir="2700000" algn="tl">
                    <a:srgbClr val="C0C0C0"/>
                  </a:outerShdw>
                </a:effectLst>
              </a:rPr>
              <a:t>x</a:t>
            </a:r>
            <a:r>
              <a:rPr lang="en-US" sz="2400" i="0">
                <a:effectLst>
                  <a:outerShdw blurRad="38100" dist="38100" dir="2700000" algn="tl">
                    <a:srgbClr val="C0C0C0"/>
                  </a:outerShdw>
                </a:effectLst>
              </a:rPr>
              <a:t> ≡ 2 (mod 13). Because gcd (3, 13) = 1, the equation has only one solution, which is </a:t>
            </a:r>
            <a:r>
              <a:rPr lang="en-US" sz="2400">
                <a:effectLst>
                  <a:outerShdw blurRad="38100" dist="38100" dir="2700000" algn="tl">
                    <a:srgbClr val="C0C0C0"/>
                  </a:outerShdw>
                </a:effectLst>
              </a:rPr>
              <a:t>x</a:t>
            </a:r>
            <a:r>
              <a:rPr lang="en-US" sz="2400" i="0" baseline="-18000">
                <a:effectLst>
                  <a:outerShdw blurRad="38100" dist="38100" dir="2700000" algn="tl">
                    <a:srgbClr val="C0C0C0"/>
                  </a:outerShdw>
                </a:effectLst>
              </a:rPr>
              <a:t>0</a:t>
            </a:r>
            <a:r>
              <a:rPr lang="en-US" sz="2400" i="0">
                <a:effectLst>
                  <a:outerShdw blurRad="38100" dist="38100" dir="2700000" algn="tl">
                    <a:srgbClr val="C0C0C0"/>
                  </a:outerShdw>
                </a:effectLst>
              </a:rPr>
              <a:t> = (2 × 3</a:t>
            </a:r>
            <a:r>
              <a:rPr lang="en-US" sz="2400" i="0" baseline="28000">
                <a:effectLst>
                  <a:outerShdw blurRad="38100" dist="38100" dir="2700000" algn="tl">
                    <a:srgbClr val="C0C0C0"/>
                  </a:outerShdw>
                </a:effectLst>
              </a:rPr>
              <a:t>−1</a:t>
            </a:r>
            <a:r>
              <a:rPr lang="en-US" sz="2400" i="0">
                <a:effectLst>
                  <a:outerShdw blurRad="38100" dist="38100" dir="2700000" algn="tl">
                    <a:srgbClr val="C0C0C0"/>
                  </a:outerShdw>
                </a:effectLst>
              </a:rPr>
              <a:t>) mod 13 = 18 mod 13 = 5. We can see that the answer satisfies the original equation: </a:t>
            </a:r>
            <a:br>
              <a:rPr lang="en-US" sz="2400" i="0">
                <a:effectLst>
                  <a:outerShdw blurRad="38100" dist="38100" dir="2700000" algn="tl">
                    <a:srgbClr val="C0C0C0"/>
                  </a:outerShdw>
                </a:effectLst>
              </a:rPr>
            </a:br>
            <a:r>
              <a:rPr lang="en-US" sz="2400" i="0">
                <a:effectLst>
                  <a:outerShdw blurRad="38100" dist="38100" dir="2700000" algn="tl">
                    <a:srgbClr val="C0C0C0"/>
                  </a:outerShdw>
                </a:effectLst>
              </a:rPr>
              <a:t>3 × 5 + 4 ≡ 6 (mod 13).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8C724480-3709-4CD9-89D6-0325E36F67BE}" type="slidenum">
              <a:rPr lang="en-US"/>
              <a:pPr/>
              <a:t>134</a:t>
            </a:fld>
            <a:endParaRPr lang="en-US"/>
          </a:p>
        </p:txBody>
      </p:sp>
      <p:sp>
        <p:nvSpPr>
          <p:cNvPr id="10301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01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01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01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01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01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01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0153" name="Text Box 9"/>
          <p:cNvSpPr txBox="1">
            <a:spLocks noChangeArrowheads="1"/>
          </p:cNvSpPr>
          <p:nvPr/>
        </p:nvSpPr>
        <p:spPr bwMode="auto">
          <a:xfrm>
            <a:off x="1143000" y="0"/>
            <a:ext cx="6991350" cy="579438"/>
          </a:xfrm>
          <a:prstGeom prst="rect">
            <a:avLst/>
          </a:prstGeom>
          <a:noFill/>
          <a:ln w="9525">
            <a:noFill/>
            <a:miter lim="800000"/>
            <a:headEnd/>
            <a:tailEnd/>
          </a:ln>
          <a:effectLst/>
        </p:spPr>
        <p:txBody>
          <a:bodyPr wrap="none">
            <a:spAutoFit/>
          </a:bodyPr>
          <a:lstStyle/>
          <a:p>
            <a:r>
              <a:rPr lang="en-US" sz="3200">
                <a:solidFill>
                  <a:schemeClr val="hlink"/>
                </a:solidFill>
              </a:rPr>
              <a:t>2.4.2   Single-Variable Linear Equations</a:t>
            </a:r>
          </a:p>
        </p:txBody>
      </p:sp>
      <p:sp>
        <p:nvSpPr>
          <p:cNvPr id="1030154" name="Rectangle 10"/>
          <p:cNvSpPr>
            <a:spLocks noChangeArrowheads="1"/>
          </p:cNvSpPr>
          <p:nvPr/>
        </p:nvSpPr>
        <p:spPr bwMode="auto">
          <a:xfrm>
            <a:off x="304800" y="914400"/>
            <a:ext cx="8229600" cy="1373188"/>
          </a:xfrm>
          <a:prstGeom prst="rect">
            <a:avLst/>
          </a:prstGeom>
          <a:noFill/>
          <a:ln w="9525">
            <a:noFill/>
            <a:miter lim="800000"/>
            <a:headEnd/>
            <a:tailEnd/>
          </a:ln>
          <a:effectLst/>
        </p:spPr>
        <p:txBody>
          <a:bodyPr anchor="ctr">
            <a:spAutoFit/>
          </a:bodyPr>
          <a:lstStyle/>
          <a:p>
            <a:pPr algn="just" eaLnBrk="1" hangingPunct="1"/>
            <a:r>
              <a:rPr lang="en-US" sz="2800">
                <a:effectLst>
                  <a:outerShdw blurRad="38100" dist="38100" dir="2700000" algn="tl">
                    <a:srgbClr val="C0C0C0"/>
                  </a:outerShdw>
                </a:effectLst>
              </a:rPr>
              <a:t>We can also solve a set of linear equations with the same modulus if the matrix formed from the coefficients of the variables is invertible. </a:t>
            </a:r>
          </a:p>
        </p:txBody>
      </p:sp>
      <p:pic>
        <p:nvPicPr>
          <p:cNvPr id="1030160" name="Picture 16"/>
          <p:cNvPicPr>
            <a:picLocks noChangeAspect="1" noChangeArrowheads="1"/>
          </p:cNvPicPr>
          <p:nvPr/>
        </p:nvPicPr>
        <p:blipFill>
          <a:blip r:embed="rId3"/>
          <a:srcRect/>
          <a:stretch>
            <a:fillRect/>
          </a:stretch>
        </p:blipFill>
        <p:spPr bwMode="auto">
          <a:xfrm>
            <a:off x="892175" y="2905125"/>
            <a:ext cx="7185025" cy="3876675"/>
          </a:xfrm>
          <a:prstGeom prst="rect">
            <a:avLst/>
          </a:prstGeom>
          <a:noFill/>
          <a:ln w="9525">
            <a:noFill/>
            <a:miter lim="800000"/>
            <a:headEnd/>
            <a:tailEnd/>
          </a:ln>
          <a:effectLst/>
        </p:spPr>
      </p:pic>
      <p:sp>
        <p:nvSpPr>
          <p:cNvPr id="1030161" name="Text Box 17"/>
          <p:cNvSpPr txBox="1">
            <a:spLocks noChangeArrowheads="1"/>
          </p:cNvSpPr>
          <p:nvPr/>
        </p:nvSpPr>
        <p:spPr bwMode="auto">
          <a:xfrm>
            <a:off x="2538413" y="2362200"/>
            <a:ext cx="4167187" cy="457200"/>
          </a:xfrm>
          <a:prstGeom prst="rect">
            <a:avLst/>
          </a:prstGeom>
          <a:noFill/>
          <a:ln w="9525">
            <a:noFill/>
            <a:miter lim="800000"/>
            <a:headEnd/>
            <a:tailEnd/>
          </a:ln>
          <a:effectLst/>
        </p:spPr>
        <p:txBody>
          <a:bodyPr wrap="none">
            <a:spAutoFit/>
          </a:bodyPr>
          <a:lstStyle/>
          <a:p>
            <a:r>
              <a:rPr lang="en-US" sz="2400" i="0">
                <a:solidFill>
                  <a:schemeClr val="folHlink"/>
                </a:solidFill>
              </a:rPr>
              <a:t>Figure 2.27  </a:t>
            </a:r>
            <a:r>
              <a:rPr lang="en-US" sz="2000"/>
              <a:t>Set of linear equations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8DE1E6FD-17D2-43AA-A1B4-284A2B8588F0}" type="slidenum">
              <a:rPr lang="en-US"/>
              <a:pPr/>
              <a:t>135</a:t>
            </a:fld>
            <a:endParaRPr lang="en-US"/>
          </a:p>
        </p:txBody>
      </p:sp>
      <p:sp>
        <p:nvSpPr>
          <p:cNvPr id="1034242" name="Text Box 2"/>
          <p:cNvSpPr txBox="1">
            <a:spLocks noChangeArrowheads="1"/>
          </p:cNvSpPr>
          <p:nvPr/>
        </p:nvSpPr>
        <p:spPr bwMode="auto">
          <a:xfrm>
            <a:off x="457200" y="12192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2.38</a:t>
            </a:r>
            <a:endParaRPr lang="en-US" sz="2000">
              <a:solidFill>
                <a:schemeClr val="bg1"/>
              </a:solidFill>
            </a:endParaRPr>
          </a:p>
        </p:txBody>
      </p:sp>
      <p:sp>
        <p:nvSpPr>
          <p:cNvPr id="103424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424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424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424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424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424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424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1034250"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2.4.2   Continued</a:t>
            </a:r>
          </a:p>
        </p:txBody>
      </p:sp>
      <p:sp>
        <p:nvSpPr>
          <p:cNvPr id="1034251" name="Rectangle 11"/>
          <p:cNvSpPr>
            <a:spLocks noChangeArrowheads="1"/>
          </p:cNvSpPr>
          <p:nvPr/>
        </p:nvSpPr>
        <p:spPr bwMode="auto">
          <a:xfrm>
            <a:off x="304800" y="16764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Solve the set of following three equations:</a:t>
            </a:r>
          </a:p>
        </p:txBody>
      </p:sp>
      <p:pic>
        <p:nvPicPr>
          <p:cNvPr id="1034255" name="Picture 15"/>
          <p:cNvPicPr>
            <a:picLocks noChangeAspect="1" noChangeArrowheads="1"/>
          </p:cNvPicPr>
          <p:nvPr/>
        </p:nvPicPr>
        <p:blipFill>
          <a:blip r:embed="rId3"/>
          <a:srcRect/>
          <a:stretch>
            <a:fillRect/>
          </a:stretch>
        </p:blipFill>
        <p:spPr bwMode="auto">
          <a:xfrm>
            <a:off x="457200" y="2455863"/>
            <a:ext cx="3554413" cy="1277937"/>
          </a:xfrm>
          <a:prstGeom prst="rect">
            <a:avLst/>
          </a:prstGeom>
          <a:noFill/>
          <a:ln w="9525">
            <a:noFill/>
            <a:miter lim="800000"/>
            <a:headEnd/>
            <a:tailEnd/>
          </a:ln>
          <a:effectLst/>
        </p:spPr>
      </p:pic>
      <p:sp>
        <p:nvSpPr>
          <p:cNvPr id="1034257" name="Rectangle 17"/>
          <p:cNvSpPr>
            <a:spLocks noChangeArrowheads="1"/>
          </p:cNvSpPr>
          <p:nvPr/>
        </p:nvSpPr>
        <p:spPr bwMode="auto">
          <a:xfrm>
            <a:off x="457200" y="4224338"/>
            <a:ext cx="8229600" cy="118745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The result is </a:t>
            </a:r>
            <a:r>
              <a:rPr lang="en-US" sz="2400">
                <a:effectLst>
                  <a:outerShdw blurRad="38100" dist="38100" dir="2700000" algn="tl">
                    <a:srgbClr val="C0C0C0"/>
                  </a:outerShdw>
                </a:effectLst>
              </a:rPr>
              <a:t>x</a:t>
            </a:r>
            <a:r>
              <a:rPr lang="en-US" sz="2400" i="0">
                <a:effectLst>
                  <a:outerShdw blurRad="38100" dist="38100" dir="2700000" algn="tl">
                    <a:srgbClr val="C0C0C0"/>
                  </a:outerShdw>
                </a:effectLst>
              </a:rPr>
              <a:t> ≡ 15 (mod 16), </a:t>
            </a:r>
            <a:r>
              <a:rPr lang="en-US" sz="2400">
                <a:effectLst>
                  <a:outerShdw blurRad="38100" dist="38100" dir="2700000" algn="tl">
                    <a:srgbClr val="C0C0C0"/>
                  </a:outerShdw>
                </a:effectLst>
              </a:rPr>
              <a:t>y</a:t>
            </a:r>
            <a:r>
              <a:rPr lang="en-US" sz="2400" i="0">
                <a:effectLst>
                  <a:outerShdw blurRad="38100" dist="38100" dir="2700000" algn="tl">
                    <a:srgbClr val="C0C0C0"/>
                  </a:outerShdw>
                </a:effectLst>
              </a:rPr>
              <a:t> ≡ 4 (mod 16), and </a:t>
            </a:r>
            <a:r>
              <a:rPr lang="en-US" sz="2400">
                <a:effectLst>
                  <a:outerShdw blurRad="38100" dist="38100" dir="2700000" algn="tl">
                    <a:srgbClr val="C0C0C0"/>
                  </a:outerShdw>
                </a:effectLst>
              </a:rPr>
              <a:t>z</a:t>
            </a:r>
            <a:r>
              <a:rPr lang="en-US" sz="2400" i="0">
                <a:effectLst>
                  <a:outerShdw blurRad="38100" dist="38100" dir="2700000" algn="tl">
                    <a:srgbClr val="C0C0C0"/>
                  </a:outerShdw>
                </a:effectLst>
              </a:rPr>
              <a:t> ≡ 14 (mod 16). We can check the answer by inserting these values into the equations.</a:t>
            </a:r>
          </a:p>
        </p:txBody>
      </p:sp>
      <p:sp>
        <p:nvSpPr>
          <p:cNvPr id="1034258" name="Rectangle 18"/>
          <p:cNvSpPr>
            <a:spLocks noChangeArrowheads="1"/>
          </p:cNvSpPr>
          <p:nvPr/>
        </p:nvSpPr>
        <p:spPr bwMode="auto">
          <a:xfrm>
            <a:off x="533400" y="3733800"/>
            <a:ext cx="16002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41" name="Rectangle 5"/>
          <p:cNvSpPr>
            <a:spLocks noChangeArrowheads="1"/>
          </p:cNvSpPr>
          <p:nvPr/>
        </p:nvSpPr>
        <p:spPr bwMode="auto">
          <a:xfrm>
            <a:off x="914400" y="2514600"/>
            <a:ext cx="7391400" cy="2431435"/>
          </a:xfrm>
          <a:prstGeom prst="rect">
            <a:avLst/>
          </a:prstGeom>
          <a:noFill/>
          <a:ln w="9525">
            <a:noFill/>
            <a:miter lim="800000"/>
            <a:headEnd/>
            <a:tailEnd/>
          </a:ln>
          <a:effectLst/>
        </p:spPr>
        <p:txBody>
          <a:bodyPr>
            <a:spAutoFit/>
          </a:bodyPr>
          <a:lstStyle/>
          <a:p>
            <a:pPr algn="ctr"/>
            <a:r>
              <a:rPr lang="en-US" altLang="en-US" sz="4400" dirty="0" smtClean="0">
                <a:solidFill>
                  <a:schemeClr val="tx2"/>
                </a:solidFill>
                <a:latin typeface="Arial" charset="0"/>
              </a:rPr>
              <a:t>Section 2</a:t>
            </a:r>
            <a:endParaRPr lang="en-US" altLang="en-US" sz="4400" i="0" baseline="0" dirty="0">
              <a:solidFill>
                <a:schemeClr val="tx2"/>
              </a:solidFill>
              <a:latin typeface="Arial" charset="0"/>
            </a:endParaRPr>
          </a:p>
          <a:p>
            <a:pPr algn="ctr"/>
            <a:endParaRPr lang="en-US" altLang="en-US" sz="2000" i="0" baseline="0" dirty="0">
              <a:solidFill>
                <a:schemeClr val="tx2"/>
              </a:solidFill>
              <a:latin typeface="Arial" charset="0"/>
            </a:endParaRPr>
          </a:p>
          <a:p>
            <a:pPr algn="ctr"/>
            <a:r>
              <a:rPr lang="en-US" sz="4400" i="0" baseline="0" dirty="0">
                <a:latin typeface="Arial" charset="0"/>
              </a:rPr>
              <a:t>Traditional </a:t>
            </a:r>
            <a:br>
              <a:rPr lang="en-US" sz="4400" i="0" baseline="0" dirty="0">
                <a:latin typeface="Arial" charset="0"/>
              </a:rPr>
            </a:br>
            <a:r>
              <a:rPr lang="en-US" sz="4400" i="0" baseline="0" dirty="0">
                <a:latin typeface="Arial" charset="0"/>
              </a:rPr>
              <a:t>Symmetric-Key Ciphers</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ChangeArrowheads="1"/>
          </p:cNvSpPr>
          <p:nvPr/>
        </p:nvSpPr>
        <p:spPr bwMode="auto">
          <a:xfrm>
            <a:off x="304800" y="1219200"/>
            <a:ext cx="8534400" cy="4524315"/>
          </a:xfrm>
          <a:prstGeom prst="rect">
            <a:avLst/>
          </a:prstGeom>
          <a:solidFill>
            <a:schemeClr val="bg1"/>
          </a:solidFill>
          <a:ln w="9525">
            <a:noFill/>
            <a:miter lim="800000"/>
            <a:headEnd/>
            <a:tailEnd/>
          </a:ln>
          <a:effectLst/>
        </p:spPr>
        <p:txBody>
          <a:bodyPr>
            <a:spAutoFit/>
          </a:bodyPr>
          <a:lstStyle/>
          <a:p>
            <a:pPr algn="just">
              <a:spcAft>
                <a:spcPct val="50000"/>
              </a:spcAft>
            </a:pPr>
            <a:r>
              <a:rPr lang="en-US" i="0" baseline="0" dirty="0"/>
              <a:t>❏  </a:t>
            </a:r>
            <a:r>
              <a:rPr lang="en-US" sz="2400" i="0" baseline="0" dirty="0">
                <a:latin typeface="Times New Roman" pitchFamily="18" charset="0"/>
                <a:cs typeface="Times New Roman" pitchFamily="18" charset="0"/>
              </a:rPr>
              <a:t>To define the terms and the concepts of symmetric</a:t>
            </a:r>
            <a:br>
              <a:rPr lang="en-US" sz="2400" i="0" baseline="0" dirty="0">
                <a:latin typeface="Times New Roman" pitchFamily="18" charset="0"/>
                <a:cs typeface="Times New Roman" pitchFamily="18" charset="0"/>
              </a:rPr>
            </a:br>
            <a:r>
              <a:rPr lang="en-US" sz="2400" i="0" baseline="0" dirty="0">
                <a:latin typeface="Times New Roman" pitchFamily="18" charset="0"/>
                <a:cs typeface="Times New Roman" pitchFamily="18" charset="0"/>
              </a:rPr>
              <a:t>     key ciphers</a:t>
            </a:r>
          </a:p>
          <a:p>
            <a:pPr algn="just">
              <a:spcAft>
                <a:spcPct val="50000"/>
              </a:spcAft>
            </a:pPr>
            <a:r>
              <a:rPr lang="en-US" sz="2400" i="0" baseline="0" dirty="0">
                <a:latin typeface="Times New Roman" pitchFamily="18" charset="0"/>
                <a:cs typeface="Times New Roman" pitchFamily="18" charset="0"/>
              </a:rPr>
              <a:t>❏ To emphasize the two categories of traditional</a:t>
            </a:r>
            <a:br>
              <a:rPr lang="en-US" sz="2400" i="0" baseline="0" dirty="0">
                <a:latin typeface="Times New Roman" pitchFamily="18" charset="0"/>
                <a:cs typeface="Times New Roman" pitchFamily="18" charset="0"/>
              </a:rPr>
            </a:br>
            <a:r>
              <a:rPr lang="en-US" sz="2400" i="0" baseline="0" dirty="0">
                <a:latin typeface="Times New Roman" pitchFamily="18" charset="0"/>
                <a:cs typeface="Times New Roman" pitchFamily="18" charset="0"/>
              </a:rPr>
              <a:t>    ciphers: substitution and transposition ciphers</a:t>
            </a:r>
          </a:p>
          <a:p>
            <a:pPr algn="just">
              <a:spcAft>
                <a:spcPct val="50000"/>
              </a:spcAft>
            </a:pPr>
            <a:r>
              <a:rPr lang="en-US" sz="2400" i="0" baseline="0" dirty="0">
                <a:latin typeface="Times New Roman" pitchFamily="18" charset="0"/>
                <a:cs typeface="Times New Roman" pitchFamily="18" charset="0"/>
              </a:rPr>
              <a:t>❏  To describe the categories of cryptanalysis used to</a:t>
            </a:r>
            <a:br>
              <a:rPr lang="en-US" sz="2400" i="0" baseline="0" dirty="0">
                <a:latin typeface="Times New Roman" pitchFamily="18" charset="0"/>
                <a:cs typeface="Times New Roman" pitchFamily="18" charset="0"/>
              </a:rPr>
            </a:br>
            <a:r>
              <a:rPr lang="en-US" sz="2400" i="0" baseline="0" dirty="0">
                <a:latin typeface="Times New Roman" pitchFamily="18" charset="0"/>
                <a:cs typeface="Times New Roman" pitchFamily="18" charset="0"/>
              </a:rPr>
              <a:t>     break the symmetric ciphers</a:t>
            </a:r>
          </a:p>
          <a:p>
            <a:pPr algn="just">
              <a:spcAft>
                <a:spcPct val="50000"/>
              </a:spcAft>
            </a:pPr>
            <a:r>
              <a:rPr lang="en-US" sz="2400" i="0" baseline="0" dirty="0">
                <a:latin typeface="Times New Roman" pitchFamily="18" charset="0"/>
                <a:cs typeface="Times New Roman" pitchFamily="18" charset="0"/>
              </a:rPr>
              <a:t>❏  To introduce the concepts of the stream ciphers and</a:t>
            </a:r>
            <a:br>
              <a:rPr lang="en-US" sz="2400" i="0" baseline="0" dirty="0">
                <a:latin typeface="Times New Roman" pitchFamily="18" charset="0"/>
                <a:cs typeface="Times New Roman" pitchFamily="18" charset="0"/>
              </a:rPr>
            </a:br>
            <a:r>
              <a:rPr lang="en-US" sz="2400" i="0" baseline="0" dirty="0">
                <a:latin typeface="Times New Roman" pitchFamily="18" charset="0"/>
                <a:cs typeface="Times New Roman" pitchFamily="18" charset="0"/>
              </a:rPr>
              <a:t>      block ciphers</a:t>
            </a:r>
          </a:p>
          <a:p>
            <a:pPr algn="just">
              <a:spcAft>
                <a:spcPct val="50000"/>
              </a:spcAft>
            </a:pPr>
            <a:r>
              <a:rPr lang="en-US" sz="2400" i="0" baseline="0" dirty="0">
                <a:latin typeface="Times New Roman" pitchFamily="18" charset="0"/>
                <a:cs typeface="Times New Roman" pitchFamily="18" charset="0"/>
              </a:rPr>
              <a:t>❏  To discuss some very dominant ciphers used in the</a:t>
            </a:r>
            <a:br>
              <a:rPr lang="en-US" sz="2400" i="0" baseline="0" dirty="0">
                <a:latin typeface="Times New Roman" pitchFamily="18" charset="0"/>
                <a:cs typeface="Times New Roman" pitchFamily="18" charset="0"/>
              </a:rPr>
            </a:br>
            <a:r>
              <a:rPr lang="en-US" sz="2400" i="0" baseline="0" dirty="0">
                <a:latin typeface="Times New Roman" pitchFamily="18" charset="0"/>
                <a:cs typeface="Times New Roman" pitchFamily="18" charset="0"/>
              </a:rPr>
              <a:t>      past, such as the Enigma machine</a:t>
            </a:r>
          </a:p>
        </p:txBody>
      </p:sp>
      <p:sp>
        <p:nvSpPr>
          <p:cNvPr id="1014794" name="Rectangle 10"/>
          <p:cNvSpPr>
            <a:spLocks noChangeArrowheads="1"/>
          </p:cNvSpPr>
          <p:nvPr/>
        </p:nvSpPr>
        <p:spPr bwMode="auto">
          <a:xfrm>
            <a:off x="1295400" y="533400"/>
            <a:ext cx="2209800" cy="584775"/>
          </a:xfrm>
          <a:prstGeom prst="rect">
            <a:avLst/>
          </a:prstGeom>
          <a:noFill/>
          <a:ln w="9525">
            <a:noFill/>
            <a:miter lim="800000"/>
            <a:headEnd/>
            <a:tailEnd/>
          </a:ln>
          <a:effectLst/>
        </p:spPr>
        <p:txBody>
          <a:bodyPr>
            <a:spAutoFit/>
          </a:bodyPr>
          <a:lstStyle/>
          <a:p>
            <a:r>
              <a:rPr lang="en-US" sz="3200" i="0" baseline="0" dirty="0">
                <a:solidFill>
                  <a:schemeClr val="hlink"/>
                </a:solidFill>
                <a:latin typeface="Times New Roman" pitchFamily="18" charset="0"/>
                <a:cs typeface="Times New Roman" pitchFamily="18" charset="0"/>
              </a:rPr>
              <a:t>Objectives</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3.</a:t>
            </a:r>
            <a:fld id="{69CD09AE-0F80-47BC-B78B-471F8EF286D3}" type="slidenum">
              <a:rPr lang="en-US"/>
              <a:pPr/>
              <a:t>138</a:t>
            </a:fld>
            <a:endParaRPr lang="en-US"/>
          </a:p>
        </p:txBody>
      </p:sp>
      <p:sp>
        <p:nvSpPr>
          <p:cNvPr id="797698" name="Rectangle 2"/>
          <p:cNvSpPr>
            <a:spLocks noChangeArrowheads="1"/>
          </p:cNvSpPr>
          <p:nvPr/>
        </p:nvSpPr>
        <p:spPr bwMode="auto">
          <a:xfrm>
            <a:off x="0" y="0"/>
            <a:ext cx="9144000" cy="12192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baseline="0">
              <a:effectLst>
                <a:outerShdw blurRad="38100" dist="38100" dir="2700000" algn="tl">
                  <a:srgbClr val="FFFFFF"/>
                </a:outerShdw>
              </a:effectLst>
            </a:endParaRPr>
          </a:p>
        </p:txBody>
      </p:sp>
      <p:sp>
        <p:nvSpPr>
          <p:cNvPr id="797699" name="Text Box 3"/>
          <p:cNvSpPr txBox="1">
            <a:spLocks noChangeArrowheads="1"/>
          </p:cNvSpPr>
          <p:nvPr/>
        </p:nvSpPr>
        <p:spPr bwMode="auto">
          <a:xfrm>
            <a:off x="228600" y="76200"/>
            <a:ext cx="4284663" cy="579438"/>
          </a:xfrm>
          <a:prstGeom prst="rect">
            <a:avLst/>
          </a:prstGeom>
          <a:noFill/>
          <a:ln w="9525">
            <a:noFill/>
            <a:miter lim="800000"/>
            <a:headEnd/>
            <a:tailEnd/>
          </a:ln>
          <a:effectLst/>
        </p:spPr>
        <p:txBody>
          <a:bodyPr wrap="none">
            <a:spAutoFit/>
          </a:bodyPr>
          <a:lstStyle/>
          <a:p>
            <a:r>
              <a:rPr lang="en-US" sz="3200" i="0" baseline="0" dirty="0">
                <a:effectLst>
                  <a:outerShdw blurRad="38100" dist="38100" dir="2700000" algn="tl">
                    <a:srgbClr val="C0C0C0"/>
                  </a:outerShdw>
                </a:effectLst>
                <a:latin typeface="Times New Roman" pitchFamily="18" charset="0"/>
                <a:cs typeface="Times New Roman" pitchFamily="18" charset="0"/>
              </a:rPr>
              <a:t>3-1   INTRODUCTION</a:t>
            </a:r>
          </a:p>
        </p:txBody>
      </p:sp>
      <p:sp>
        <p:nvSpPr>
          <p:cNvPr id="79770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i="0" baseline="0"/>
          </a:p>
        </p:txBody>
      </p:sp>
      <p:sp>
        <p:nvSpPr>
          <p:cNvPr id="797701" name="Rectangle 5"/>
          <p:cNvSpPr>
            <a:spLocks noChangeArrowheads="1"/>
          </p:cNvSpPr>
          <p:nvPr/>
        </p:nvSpPr>
        <p:spPr bwMode="auto">
          <a:xfrm>
            <a:off x="76200" y="1216025"/>
            <a:ext cx="8839200" cy="2585323"/>
          </a:xfrm>
          <a:prstGeom prst="rect">
            <a:avLst/>
          </a:prstGeom>
          <a:noFill/>
          <a:ln w="9525">
            <a:noFill/>
            <a:miter lim="800000"/>
            <a:headEnd/>
            <a:tailEnd/>
          </a:ln>
          <a:effectLst/>
        </p:spPr>
        <p:txBody>
          <a:bodyPr anchor="ctr">
            <a:spAutoFit/>
          </a:bodyPr>
          <a:lstStyle/>
          <a:p>
            <a:pPr algn="just" eaLnBrk="1" hangingPunct="1"/>
            <a:r>
              <a:rPr lang="en-US" sz="2400" baseline="0" dirty="0">
                <a:effectLst>
                  <a:outerShdw blurRad="38100" dist="38100" dir="2700000" algn="tl">
                    <a:srgbClr val="C0C0C0"/>
                  </a:outerShdw>
                </a:effectLst>
                <a:latin typeface="Times New Roman" pitchFamily="18" charset="0"/>
                <a:cs typeface="Times New Roman" pitchFamily="18" charset="0"/>
              </a:rPr>
              <a:t>Figure 3.1 shows the general idea behind a symmetric-key cipher. The original message from Alice to Bob is called plaintext; the message that is sent through the channel is called the  </a:t>
            </a:r>
            <a:r>
              <a:rPr lang="en-US" sz="2400" baseline="0" dirty="0" err="1">
                <a:effectLst>
                  <a:outerShdw blurRad="38100" dist="38100" dir="2700000" algn="tl">
                    <a:srgbClr val="C0C0C0"/>
                  </a:outerShdw>
                </a:effectLst>
                <a:latin typeface="Times New Roman" pitchFamily="18" charset="0"/>
                <a:cs typeface="Times New Roman" pitchFamily="18" charset="0"/>
              </a:rPr>
              <a:t>ciphertext</a:t>
            </a:r>
            <a:r>
              <a:rPr lang="en-US" sz="2400" baseline="0" dirty="0">
                <a:effectLst>
                  <a:outerShdw blurRad="38100" dist="38100" dir="2700000" algn="tl">
                    <a:srgbClr val="C0C0C0"/>
                  </a:outerShdw>
                </a:effectLst>
                <a:latin typeface="Times New Roman" pitchFamily="18" charset="0"/>
                <a:cs typeface="Times New Roman" pitchFamily="18" charset="0"/>
              </a:rPr>
              <a:t>. To create the </a:t>
            </a:r>
            <a:r>
              <a:rPr lang="en-US" sz="2400" baseline="0" dirty="0" err="1">
                <a:effectLst>
                  <a:outerShdw blurRad="38100" dist="38100" dir="2700000" algn="tl">
                    <a:srgbClr val="C0C0C0"/>
                  </a:outerShdw>
                </a:effectLst>
                <a:latin typeface="Times New Roman" pitchFamily="18" charset="0"/>
                <a:cs typeface="Times New Roman" pitchFamily="18" charset="0"/>
              </a:rPr>
              <a:t>ciphertext</a:t>
            </a:r>
            <a:r>
              <a:rPr lang="en-US" sz="2400" baseline="0" dirty="0">
                <a:effectLst>
                  <a:outerShdw blurRad="38100" dist="38100" dir="2700000" algn="tl">
                    <a:srgbClr val="C0C0C0"/>
                  </a:outerShdw>
                </a:effectLst>
                <a:latin typeface="Times New Roman" pitchFamily="18" charset="0"/>
                <a:cs typeface="Times New Roman" pitchFamily="18" charset="0"/>
              </a:rPr>
              <a:t> from the plaintext, Alice uses an encryption algorithm and a shared secret key. To create the plaintext from </a:t>
            </a:r>
            <a:r>
              <a:rPr lang="en-US" sz="2400" baseline="0" dirty="0" err="1">
                <a:effectLst>
                  <a:outerShdw blurRad="38100" dist="38100" dir="2700000" algn="tl">
                    <a:srgbClr val="C0C0C0"/>
                  </a:outerShdw>
                </a:effectLst>
                <a:latin typeface="Times New Roman" pitchFamily="18" charset="0"/>
                <a:cs typeface="Times New Roman" pitchFamily="18" charset="0"/>
              </a:rPr>
              <a:t>ciphertext</a:t>
            </a:r>
            <a:r>
              <a:rPr lang="en-US" sz="2400" baseline="0" dirty="0">
                <a:effectLst>
                  <a:outerShdw blurRad="38100" dist="38100" dir="2700000" algn="tl">
                    <a:srgbClr val="C0C0C0"/>
                  </a:outerShdw>
                </a:effectLst>
                <a:latin typeface="Times New Roman" pitchFamily="18" charset="0"/>
                <a:cs typeface="Times New Roman" pitchFamily="18" charset="0"/>
              </a:rPr>
              <a:t>, Bob uses a decryption algorithm and the same secret key.</a:t>
            </a:r>
          </a:p>
          <a:p>
            <a:pPr algn="just" eaLnBrk="1" hangingPunct="1"/>
            <a:endParaRPr lang="en-US" baseline="0" dirty="0">
              <a:effectLst>
                <a:outerShdw blurRad="38100" dist="38100" dir="2700000" algn="tl">
                  <a:srgbClr val="C0C0C0"/>
                </a:outerShdw>
              </a:effectLst>
            </a:endParaRPr>
          </a:p>
        </p:txBody>
      </p:sp>
      <p:sp>
        <p:nvSpPr>
          <p:cNvPr id="797702" name="Rectangle 6"/>
          <p:cNvSpPr>
            <a:spLocks noChangeArrowheads="1"/>
          </p:cNvSpPr>
          <p:nvPr/>
        </p:nvSpPr>
        <p:spPr bwMode="auto">
          <a:xfrm>
            <a:off x="152400" y="5137150"/>
            <a:ext cx="6705600" cy="1200329"/>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i="0" baseline="0" dirty="0">
                <a:solidFill>
                  <a:schemeClr val="hlink"/>
                </a:solidFill>
                <a:latin typeface="Times New Roman" pitchFamily="18" charset="0"/>
                <a:cs typeface="Times New Roman" pitchFamily="18" charset="0"/>
              </a:rPr>
              <a:t>3.1.1</a:t>
            </a:r>
            <a:r>
              <a:rPr lang="en-US" sz="2400" i="0" baseline="0" dirty="0">
                <a:solidFill>
                  <a:srgbClr val="0033CC"/>
                </a:solidFill>
                <a:latin typeface="Times New Roman" pitchFamily="18" charset="0"/>
                <a:cs typeface="Times New Roman" pitchFamily="18" charset="0"/>
              </a:rPr>
              <a:t>  </a:t>
            </a:r>
            <a:r>
              <a:rPr lang="en-US" sz="2400" i="0" baseline="0" dirty="0" err="1">
                <a:solidFill>
                  <a:srgbClr val="0033CC"/>
                </a:solidFill>
                <a:latin typeface="Times New Roman" pitchFamily="18" charset="0"/>
                <a:cs typeface="Times New Roman" pitchFamily="18" charset="0"/>
              </a:rPr>
              <a:t>Kerckhoff’s</a:t>
            </a:r>
            <a:r>
              <a:rPr lang="en-US" sz="2400" i="0" baseline="0" dirty="0">
                <a:solidFill>
                  <a:srgbClr val="0033CC"/>
                </a:solidFill>
                <a:latin typeface="Times New Roman" pitchFamily="18" charset="0"/>
                <a:cs typeface="Times New Roman" pitchFamily="18" charset="0"/>
              </a:rPr>
              <a:t> Principle</a:t>
            </a:r>
            <a:r>
              <a:rPr lang="fr-FR" sz="2400" i="0" baseline="0" dirty="0">
                <a:solidFill>
                  <a:srgbClr val="0033CC"/>
                </a:solidFill>
                <a:latin typeface="Times New Roman" pitchFamily="18" charset="0"/>
                <a:cs typeface="Times New Roman" pitchFamily="18" charset="0"/>
              </a:rPr>
              <a:t/>
            </a:r>
            <a:br>
              <a:rPr lang="fr-FR" sz="2400" i="0" baseline="0" dirty="0">
                <a:solidFill>
                  <a:srgbClr val="0033CC"/>
                </a:solidFill>
                <a:latin typeface="Times New Roman" pitchFamily="18" charset="0"/>
                <a:cs typeface="Times New Roman" pitchFamily="18" charset="0"/>
              </a:rPr>
            </a:br>
            <a:r>
              <a:rPr lang="fr-FR" sz="2400" i="0" baseline="0" dirty="0">
                <a:solidFill>
                  <a:schemeClr val="hlink"/>
                </a:solidFill>
                <a:latin typeface="Times New Roman" pitchFamily="18" charset="0"/>
                <a:cs typeface="Times New Roman" pitchFamily="18" charset="0"/>
              </a:rPr>
              <a:t>3.1.2</a:t>
            </a:r>
            <a:r>
              <a:rPr lang="fr-FR" sz="2400" i="0" baseline="0" dirty="0">
                <a:solidFill>
                  <a:srgbClr val="0033CC"/>
                </a:solidFill>
                <a:latin typeface="Times New Roman" pitchFamily="18" charset="0"/>
                <a:cs typeface="Times New Roman" pitchFamily="18" charset="0"/>
              </a:rPr>
              <a:t>  </a:t>
            </a:r>
            <a:r>
              <a:rPr lang="fr-FR" sz="2400" i="0" baseline="0" dirty="0" err="1">
                <a:solidFill>
                  <a:srgbClr val="0033CC"/>
                </a:solidFill>
                <a:latin typeface="Times New Roman" pitchFamily="18" charset="0"/>
                <a:cs typeface="Times New Roman" pitchFamily="18" charset="0"/>
              </a:rPr>
              <a:t>Cryptanalysis</a:t>
            </a:r>
            <a:r>
              <a:rPr lang="fr-FR" sz="2400" i="0" baseline="0" dirty="0">
                <a:solidFill>
                  <a:srgbClr val="0033CC"/>
                </a:solidFill>
                <a:latin typeface="Times New Roman" pitchFamily="18" charset="0"/>
                <a:cs typeface="Times New Roman" pitchFamily="18" charset="0"/>
              </a:rPr>
              <a:t/>
            </a:r>
            <a:br>
              <a:rPr lang="fr-FR" sz="2400" i="0" baseline="0" dirty="0">
                <a:solidFill>
                  <a:srgbClr val="0033CC"/>
                </a:solidFill>
                <a:latin typeface="Times New Roman" pitchFamily="18" charset="0"/>
                <a:cs typeface="Times New Roman" pitchFamily="18" charset="0"/>
              </a:rPr>
            </a:br>
            <a:r>
              <a:rPr lang="fr-FR" sz="2400" i="0" baseline="0" dirty="0">
                <a:solidFill>
                  <a:schemeClr val="hlink"/>
                </a:solidFill>
                <a:latin typeface="Times New Roman" pitchFamily="18" charset="0"/>
                <a:cs typeface="Times New Roman" pitchFamily="18" charset="0"/>
              </a:rPr>
              <a:t>3.1.3</a:t>
            </a:r>
            <a:r>
              <a:rPr lang="fr-FR" sz="2400" i="0" baseline="0" dirty="0">
                <a:solidFill>
                  <a:srgbClr val="0033CC"/>
                </a:solidFill>
                <a:latin typeface="Times New Roman" pitchFamily="18" charset="0"/>
                <a:cs typeface="Times New Roman" pitchFamily="18" charset="0"/>
              </a:rPr>
              <a:t>  </a:t>
            </a:r>
            <a:r>
              <a:rPr lang="fr-FR" sz="2400" i="0" baseline="0" dirty="0" err="1">
                <a:solidFill>
                  <a:srgbClr val="0033CC"/>
                </a:solidFill>
                <a:latin typeface="Times New Roman" pitchFamily="18" charset="0"/>
                <a:cs typeface="Times New Roman" pitchFamily="18" charset="0"/>
              </a:rPr>
              <a:t>Categories</a:t>
            </a:r>
            <a:r>
              <a:rPr lang="fr-FR" sz="2400" i="0" baseline="0" dirty="0">
                <a:solidFill>
                  <a:srgbClr val="0033CC"/>
                </a:solidFill>
                <a:latin typeface="Times New Roman" pitchFamily="18" charset="0"/>
                <a:cs typeface="Times New Roman" pitchFamily="18" charset="0"/>
              </a:rPr>
              <a:t> of </a:t>
            </a:r>
            <a:r>
              <a:rPr lang="fr-FR" sz="2400" i="0" baseline="0" dirty="0" err="1">
                <a:solidFill>
                  <a:srgbClr val="0033CC"/>
                </a:solidFill>
                <a:latin typeface="Times New Roman" pitchFamily="18" charset="0"/>
                <a:cs typeface="Times New Roman" pitchFamily="18" charset="0"/>
              </a:rPr>
              <a:t>Traditional</a:t>
            </a:r>
            <a:r>
              <a:rPr lang="fr-FR" sz="2400" i="0" baseline="0" dirty="0">
                <a:solidFill>
                  <a:srgbClr val="0033CC"/>
                </a:solidFill>
                <a:latin typeface="Times New Roman" pitchFamily="18" charset="0"/>
                <a:cs typeface="Times New Roman" pitchFamily="18" charset="0"/>
              </a:rPr>
              <a:t> </a:t>
            </a:r>
            <a:r>
              <a:rPr lang="fr-FR" sz="2400" i="0" baseline="0" dirty="0" err="1">
                <a:solidFill>
                  <a:srgbClr val="0033CC"/>
                </a:solidFill>
                <a:latin typeface="Times New Roman" pitchFamily="18" charset="0"/>
                <a:cs typeface="Times New Roman" pitchFamily="18" charset="0"/>
              </a:rPr>
              <a:t>Ciphers</a:t>
            </a:r>
            <a:endParaRPr lang="en-US" sz="2400" i="0" baseline="0" dirty="0">
              <a:solidFill>
                <a:srgbClr val="0033CC"/>
              </a:solidFill>
              <a:latin typeface="Times New Roman" pitchFamily="18" charset="0"/>
              <a:cs typeface="Times New Roman" pitchFamily="18" charset="0"/>
            </a:endParaRPr>
          </a:p>
        </p:txBody>
      </p:sp>
      <p:sp>
        <p:nvSpPr>
          <p:cNvPr id="797703" name="Text Box 7"/>
          <p:cNvSpPr txBox="1">
            <a:spLocks noChangeArrowheads="1"/>
          </p:cNvSpPr>
          <p:nvPr/>
        </p:nvSpPr>
        <p:spPr bwMode="auto">
          <a:xfrm>
            <a:off x="165100" y="4662488"/>
            <a:ext cx="4114589" cy="461665"/>
          </a:xfrm>
          <a:prstGeom prst="rect">
            <a:avLst/>
          </a:prstGeom>
          <a:noFill/>
          <a:ln w="76200" algn="ctr">
            <a:noFill/>
            <a:miter lim="800000"/>
            <a:headEnd/>
            <a:tailEnd/>
          </a:ln>
          <a:effectLst/>
        </p:spPr>
        <p:txBody>
          <a:bodyPr wrap="none">
            <a:spAutoFit/>
          </a:bodyPr>
          <a:lstStyle/>
          <a:p>
            <a:pPr algn="ctr"/>
            <a:r>
              <a:rPr lang="en-US" sz="2400" u="sng" baseline="0" dirty="0">
                <a:solidFill>
                  <a:schemeClr val="hlink"/>
                </a:solidFill>
                <a:effectLst>
                  <a:outerShdw blurRad="38100" dist="38100" dir="2700000" algn="tl">
                    <a:srgbClr val="C0C0C0"/>
                  </a:outerShdw>
                </a:effectLst>
                <a:latin typeface="Times New Roman" pitchFamily="18" charset="0"/>
                <a:cs typeface="Times New Roman" pitchFamily="18" charset="0"/>
              </a:rPr>
              <a:t>Topics discussed in this section</a:t>
            </a:r>
            <a:r>
              <a:rPr lang="en-US" u="sng" baseline="0" dirty="0">
                <a:solidFill>
                  <a:schemeClr val="hlink"/>
                </a:solidFill>
                <a:effectLst>
                  <a:outerShdw blurRad="38100" dist="38100" dir="2700000" algn="tl">
                    <a:srgbClr val="C0C0C0"/>
                  </a:outerShdw>
                </a:effectLst>
              </a:rPr>
              <a:t>:</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r>
              <a:rPr lang="en-US"/>
              <a:t>3.</a:t>
            </a:r>
            <a:fld id="{E7AF39FD-A8C5-4FC4-9405-3E5BCA696BB5}" type="slidenum">
              <a:rPr lang="en-US"/>
              <a:pPr/>
              <a:t>139</a:t>
            </a:fld>
            <a:endParaRPr lang="en-US"/>
          </a:p>
        </p:txBody>
      </p:sp>
      <p:sp>
        <p:nvSpPr>
          <p:cNvPr id="677892" name="Text Box 4"/>
          <p:cNvSpPr txBox="1">
            <a:spLocks noChangeArrowheads="1"/>
          </p:cNvSpPr>
          <p:nvPr/>
        </p:nvSpPr>
        <p:spPr bwMode="auto">
          <a:xfrm>
            <a:off x="2049463" y="1676400"/>
            <a:ext cx="6637337" cy="457200"/>
          </a:xfrm>
          <a:prstGeom prst="rect">
            <a:avLst/>
          </a:prstGeom>
          <a:noFill/>
          <a:ln w="9525">
            <a:noFill/>
            <a:miter lim="800000"/>
            <a:headEnd/>
            <a:tailEnd/>
          </a:ln>
          <a:effectLst/>
        </p:spPr>
        <p:txBody>
          <a:bodyPr wrap="square">
            <a:spAutoFit/>
          </a:bodyPr>
          <a:lstStyle/>
          <a:p>
            <a:r>
              <a:rPr lang="en-US" sz="2400" i="0" baseline="0" dirty="0">
                <a:solidFill>
                  <a:schemeClr val="folHlink"/>
                </a:solidFill>
              </a:rPr>
              <a:t>Figure 3.1  </a:t>
            </a:r>
            <a:r>
              <a:rPr lang="en-US" sz="2000" baseline="0" dirty="0"/>
              <a:t>General idea of symmetric-key cipher</a:t>
            </a:r>
          </a:p>
        </p:txBody>
      </p:sp>
      <p:pic>
        <p:nvPicPr>
          <p:cNvPr id="677896" name="Picture 8"/>
          <p:cNvPicPr>
            <a:picLocks noChangeAspect="1" noChangeArrowheads="1"/>
          </p:cNvPicPr>
          <p:nvPr/>
        </p:nvPicPr>
        <p:blipFill>
          <a:blip r:embed="rId3"/>
          <a:srcRect/>
          <a:stretch>
            <a:fillRect/>
          </a:stretch>
        </p:blipFill>
        <p:spPr bwMode="auto">
          <a:xfrm>
            <a:off x="228600" y="2286000"/>
            <a:ext cx="8785225" cy="3095625"/>
          </a:xfrm>
          <a:prstGeom prst="rect">
            <a:avLst/>
          </a:prstGeom>
          <a:noFill/>
          <a:ln w="9525">
            <a:noFill/>
            <a:miter lim="800000"/>
            <a:headEnd/>
            <a:tailEnd/>
          </a:ln>
          <a:effectLst/>
        </p:spPr>
      </p:pic>
      <p:sp>
        <p:nvSpPr>
          <p:cNvPr id="677905" name="Rectangle 17"/>
          <p:cNvSpPr>
            <a:spLocks noChangeArrowheads="1"/>
          </p:cNvSpPr>
          <p:nvPr/>
        </p:nvSpPr>
        <p:spPr bwMode="auto">
          <a:xfrm>
            <a:off x="0" y="0"/>
            <a:ext cx="9144000" cy="6858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baseline="0">
              <a:effectLst>
                <a:outerShdw blurRad="38100" dist="38100" dir="2700000" algn="tl">
                  <a:srgbClr val="FFFFFF"/>
                </a:outerShdw>
              </a:effectLst>
            </a:endParaRPr>
          </a:p>
        </p:txBody>
      </p:sp>
      <p:sp>
        <p:nvSpPr>
          <p:cNvPr id="677904" name="Text Box 16"/>
          <p:cNvSpPr txBox="1">
            <a:spLocks noChangeArrowheads="1"/>
          </p:cNvSpPr>
          <p:nvPr/>
        </p:nvSpPr>
        <p:spPr bwMode="auto">
          <a:xfrm>
            <a:off x="0" y="0"/>
            <a:ext cx="3962400" cy="584775"/>
          </a:xfrm>
          <a:prstGeom prst="rect">
            <a:avLst/>
          </a:prstGeom>
          <a:noFill/>
          <a:ln w="9525">
            <a:noFill/>
            <a:miter lim="800000"/>
            <a:headEnd/>
            <a:tailEnd/>
          </a:ln>
          <a:effectLst/>
        </p:spPr>
        <p:txBody>
          <a:bodyPr wrap="square">
            <a:spAutoFit/>
          </a:bodyPr>
          <a:lstStyle/>
          <a:p>
            <a:pPr algn="just"/>
            <a:r>
              <a:rPr lang="en-US" sz="3200" baseline="0" dirty="0">
                <a:latin typeface="Times New Roman" pitchFamily="18" charset="0"/>
                <a:cs typeface="Times New Roman" pitchFamily="18" charset="0"/>
              </a:rPr>
              <a:t>3.1</a:t>
            </a:r>
            <a:r>
              <a:rPr lang="en-US" sz="3200" baseline="0" dirty="0">
                <a:solidFill>
                  <a:schemeClr val="hlink"/>
                </a:solidFill>
                <a:latin typeface="Times New Roman" pitchFamily="18" charset="0"/>
                <a:cs typeface="Times New Roman" pitchFamily="18" charset="0"/>
              </a:rPr>
              <a:t>     </a:t>
            </a:r>
            <a:r>
              <a:rPr lang="en-US" sz="3200" baseline="0" dirty="0">
                <a:latin typeface="Times New Roman" pitchFamily="18" charset="0"/>
                <a:cs typeface="Times New Roman" pitchFamily="18" charset="0"/>
              </a:rPr>
              <a:t>Continued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14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23" y="1295400"/>
            <a:ext cx="8458200" cy="2971800"/>
          </a:xfrm>
          <a:prstGeom prst="rect">
            <a:avLst/>
          </a:prstGeom>
        </p:spPr>
      </p:pic>
    </p:spTree>
    <p:extLst>
      <p:ext uri="{BB962C8B-B14F-4D97-AF65-F5344CB8AC3E}">
        <p14:creationId xmlns:p14="http://schemas.microsoft.com/office/powerpoint/2010/main" val="24092120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49" name="Rectangle 17"/>
          <p:cNvSpPr>
            <a:spLocks noChangeArrowheads="1"/>
          </p:cNvSpPr>
          <p:nvPr/>
        </p:nvSpPr>
        <p:spPr bwMode="auto">
          <a:xfrm>
            <a:off x="0" y="0"/>
            <a:ext cx="9144000" cy="6858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baseline="0">
              <a:effectLst>
                <a:outerShdw blurRad="38100" dist="38100" dir="2700000" algn="tl">
                  <a:srgbClr val="FFFFFF"/>
                </a:outerShdw>
              </a:effectLst>
            </a:endParaRPr>
          </a:p>
        </p:txBody>
      </p:sp>
      <p:sp>
        <p:nvSpPr>
          <p:cNvPr id="1016843" name="Text Box 11"/>
          <p:cNvSpPr txBox="1">
            <a:spLocks noChangeArrowheads="1"/>
          </p:cNvSpPr>
          <p:nvPr/>
        </p:nvSpPr>
        <p:spPr bwMode="auto">
          <a:xfrm>
            <a:off x="76200" y="30163"/>
            <a:ext cx="4267200" cy="579437"/>
          </a:xfrm>
          <a:prstGeom prst="rect">
            <a:avLst/>
          </a:prstGeom>
          <a:noFill/>
          <a:ln w="9525">
            <a:noFill/>
            <a:miter lim="800000"/>
            <a:headEnd/>
            <a:tailEnd/>
          </a:ln>
          <a:effectLst/>
        </p:spPr>
        <p:txBody>
          <a:bodyPr wrap="square">
            <a:spAutoFit/>
          </a:bodyPr>
          <a:lstStyle/>
          <a:p>
            <a:r>
              <a:rPr lang="en-US" sz="3200" baseline="0" dirty="0">
                <a:latin typeface="Times New Roman" pitchFamily="18" charset="0"/>
                <a:cs typeface="Times New Roman" pitchFamily="18" charset="0"/>
              </a:rPr>
              <a:t>3.1</a:t>
            </a:r>
            <a:r>
              <a:rPr lang="en-US" sz="3200" baseline="0" dirty="0">
                <a:solidFill>
                  <a:schemeClr val="hlink"/>
                </a:solidFill>
                <a:latin typeface="Times New Roman" pitchFamily="18" charset="0"/>
                <a:cs typeface="Times New Roman" pitchFamily="18" charset="0"/>
              </a:rPr>
              <a:t>     </a:t>
            </a:r>
            <a:r>
              <a:rPr lang="en-US" sz="3200" baseline="0" dirty="0">
                <a:latin typeface="Times New Roman" pitchFamily="18" charset="0"/>
                <a:cs typeface="Times New Roman" pitchFamily="18" charset="0"/>
              </a:rPr>
              <a:t>Continued</a:t>
            </a:r>
          </a:p>
        </p:txBody>
      </p:sp>
      <p:sp>
        <p:nvSpPr>
          <p:cNvPr id="1016844" name="Rectangle 12"/>
          <p:cNvSpPr>
            <a:spLocks noChangeArrowheads="1"/>
          </p:cNvSpPr>
          <p:nvPr/>
        </p:nvSpPr>
        <p:spPr bwMode="auto">
          <a:xfrm>
            <a:off x="152400" y="1219200"/>
            <a:ext cx="8839200" cy="519113"/>
          </a:xfrm>
          <a:prstGeom prst="rect">
            <a:avLst/>
          </a:prstGeom>
          <a:noFill/>
          <a:ln w="9525">
            <a:noFill/>
            <a:miter lim="800000"/>
            <a:headEnd/>
            <a:tailEnd/>
          </a:ln>
          <a:effectLst/>
        </p:spPr>
        <p:txBody>
          <a:bodyPr anchor="ctr">
            <a:spAutoFit/>
          </a:bodyPr>
          <a:lstStyle/>
          <a:p>
            <a:pPr algn="just" eaLnBrk="1" hangingPunct="1"/>
            <a:r>
              <a:rPr lang="en-US" baseline="0" dirty="0">
                <a:effectLst>
                  <a:outerShdw blurRad="38100" dist="38100" dir="2700000" algn="tl">
                    <a:srgbClr val="C0C0C0"/>
                  </a:outerShdw>
                </a:effectLst>
              </a:rPr>
              <a:t>If P is the plaintext, C is the </a:t>
            </a:r>
            <a:r>
              <a:rPr lang="en-US" baseline="0" dirty="0" err="1">
                <a:effectLst>
                  <a:outerShdw blurRad="38100" dist="38100" dir="2700000" algn="tl">
                    <a:srgbClr val="C0C0C0"/>
                  </a:outerShdw>
                </a:effectLst>
              </a:rPr>
              <a:t>ciphertext</a:t>
            </a:r>
            <a:r>
              <a:rPr lang="en-US" baseline="0" dirty="0">
                <a:effectLst>
                  <a:outerShdw blurRad="38100" dist="38100" dir="2700000" algn="tl">
                    <a:srgbClr val="C0C0C0"/>
                  </a:outerShdw>
                </a:effectLst>
              </a:rPr>
              <a:t>, and K is the key, </a:t>
            </a:r>
          </a:p>
        </p:txBody>
      </p:sp>
      <p:pic>
        <p:nvPicPr>
          <p:cNvPr id="1016845" name="Picture 13"/>
          <p:cNvPicPr>
            <a:picLocks noChangeAspect="1" noChangeArrowheads="1"/>
          </p:cNvPicPr>
          <p:nvPr/>
        </p:nvPicPr>
        <p:blipFill>
          <a:blip r:embed="rId3"/>
          <a:srcRect/>
          <a:stretch>
            <a:fillRect/>
          </a:stretch>
        </p:blipFill>
        <p:spPr bwMode="auto">
          <a:xfrm>
            <a:off x="252413" y="1981200"/>
            <a:ext cx="8510587" cy="1431925"/>
          </a:xfrm>
          <a:prstGeom prst="rect">
            <a:avLst/>
          </a:prstGeom>
          <a:noFill/>
          <a:ln w="9525">
            <a:noFill/>
            <a:miter lim="800000"/>
            <a:headEnd/>
            <a:tailEnd/>
          </a:ln>
          <a:effectLst/>
        </p:spPr>
      </p:pic>
      <p:sp>
        <p:nvSpPr>
          <p:cNvPr id="1016846" name="Rectangle 14"/>
          <p:cNvSpPr>
            <a:spLocks noChangeArrowheads="1"/>
          </p:cNvSpPr>
          <p:nvPr/>
        </p:nvSpPr>
        <p:spPr bwMode="auto">
          <a:xfrm>
            <a:off x="304800" y="3657600"/>
            <a:ext cx="8839200" cy="519113"/>
          </a:xfrm>
          <a:prstGeom prst="rect">
            <a:avLst/>
          </a:prstGeom>
          <a:noFill/>
          <a:ln w="9525">
            <a:noFill/>
            <a:miter lim="800000"/>
            <a:headEnd/>
            <a:tailEnd/>
          </a:ln>
          <a:effectLst/>
        </p:spPr>
        <p:txBody>
          <a:bodyPr anchor="ctr">
            <a:spAutoFit/>
          </a:bodyPr>
          <a:lstStyle/>
          <a:p>
            <a:pPr algn="just" eaLnBrk="1" hangingPunct="1"/>
            <a:r>
              <a:rPr lang="en-US" baseline="0">
                <a:effectLst>
                  <a:outerShdw blurRad="38100" dist="38100" dir="2700000" algn="tl">
                    <a:srgbClr val="C0C0C0"/>
                  </a:outerShdw>
                </a:effectLst>
              </a:rPr>
              <a:t>We assume that Bob creates </a:t>
            </a:r>
            <a:r>
              <a:rPr lang="en-US" i="0" baseline="0">
                <a:effectLst>
                  <a:outerShdw blurRad="38100" dist="38100" dir="2700000" algn="tl">
                    <a:srgbClr val="C0C0C0"/>
                  </a:outerShdw>
                </a:effectLst>
              </a:rPr>
              <a:t>P</a:t>
            </a:r>
            <a:r>
              <a:rPr lang="en-US" i="0" baseline="-25000">
                <a:effectLst>
                  <a:outerShdw blurRad="38100" dist="38100" dir="2700000" algn="tl">
                    <a:srgbClr val="C0C0C0"/>
                  </a:outerShdw>
                </a:effectLst>
              </a:rPr>
              <a:t>1</a:t>
            </a:r>
            <a:r>
              <a:rPr lang="en-US" i="0" baseline="0">
                <a:effectLst>
                  <a:outerShdw blurRad="38100" dist="38100" dir="2700000" algn="tl">
                    <a:srgbClr val="C0C0C0"/>
                  </a:outerShdw>
                </a:effectLst>
              </a:rPr>
              <a:t>;</a:t>
            </a:r>
            <a:r>
              <a:rPr lang="en-US" baseline="0">
                <a:effectLst>
                  <a:outerShdw blurRad="38100" dist="38100" dir="2700000" algn="tl">
                    <a:srgbClr val="C0C0C0"/>
                  </a:outerShdw>
                </a:effectLst>
              </a:rPr>
              <a:t> we prove that </a:t>
            </a:r>
            <a:r>
              <a:rPr lang="en-US" i="0" baseline="0">
                <a:effectLst>
                  <a:outerShdw blurRad="38100" dist="38100" dir="2700000" algn="tl">
                    <a:srgbClr val="C0C0C0"/>
                  </a:outerShdw>
                </a:effectLst>
              </a:rPr>
              <a:t>P</a:t>
            </a:r>
            <a:r>
              <a:rPr lang="en-US" i="0" baseline="-25000">
                <a:effectLst>
                  <a:outerShdw blurRad="38100" dist="38100" dir="2700000" algn="tl">
                    <a:srgbClr val="C0C0C0"/>
                  </a:outerShdw>
                </a:effectLst>
              </a:rPr>
              <a:t>1</a:t>
            </a:r>
            <a:r>
              <a:rPr lang="en-US" i="0" baseline="0">
                <a:effectLst>
                  <a:outerShdw blurRad="38100" dist="38100" dir="2700000" algn="tl">
                    <a:srgbClr val="C0C0C0"/>
                  </a:outerShdw>
                </a:effectLst>
              </a:rPr>
              <a:t> = P</a:t>
            </a:r>
            <a:r>
              <a:rPr lang="en-US" baseline="0">
                <a:effectLst>
                  <a:outerShdw blurRad="38100" dist="38100" dir="2700000" algn="tl">
                    <a:srgbClr val="C0C0C0"/>
                  </a:outerShdw>
                </a:effectLst>
              </a:rPr>
              <a:t>:</a:t>
            </a:r>
          </a:p>
        </p:txBody>
      </p:sp>
      <p:pic>
        <p:nvPicPr>
          <p:cNvPr id="1016847" name="Picture 15"/>
          <p:cNvPicPr>
            <a:picLocks noChangeAspect="1" noChangeArrowheads="1"/>
          </p:cNvPicPr>
          <p:nvPr/>
        </p:nvPicPr>
        <p:blipFill>
          <a:blip r:embed="rId4"/>
          <a:srcRect/>
          <a:stretch>
            <a:fillRect/>
          </a:stretch>
        </p:blipFill>
        <p:spPr bwMode="auto">
          <a:xfrm>
            <a:off x="2847975" y="4267200"/>
            <a:ext cx="2714625" cy="762000"/>
          </a:xfrm>
          <a:prstGeom prst="rect">
            <a:avLst/>
          </a:prstGeom>
          <a:noFill/>
          <a:ln w="9525">
            <a:noFill/>
            <a:miter lim="800000"/>
            <a:headEnd/>
            <a:tailEnd/>
          </a:ln>
          <a:effectLst/>
        </p:spPr>
      </p:pic>
      <p:pic>
        <p:nvPicPr>
          <p:cNvPr id="1016848" name="Picture 16"/>
          <p:cNvPicPr>
            <a:picLocks noChangeAspect="1" noChangeArrowheads="1"/>
          </p:cNvPicPr>
          <p:nvPr/>
        </p:nvPicPr>
        <p:blipFill>
          <a:blip r:embed="rId5"/>
          <a:srcRect/>
          <a:stretch>
            <a:fillRect/>
          </a:stretch>
        </p:blipFill>
        <p:spPr bwMode="auto">
          <a:xfrm>
            <a:off x="1574800" y="5156200"/>
            <a:ext cx="5511800" cy="787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28" name="Rectangle 16"/>
          <p:cNvSpPr>
            <a:spLocks noChangeArrowheads="1"/>
          </p:cNvSpPr>
          <p:nvPr/>
        </p:nvSpPr>
        <p:spPr bwMode="auto">
          <a:xfrm>
            <a:off x="0" y="0"/>
            <a:ext cx="9144000" cy="6858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baseline="0">
              <a:effectLst>
                <a:outerShdw blurRad="38100" dist="38100" dir="2700000" algn="tl">
                  <a:srgbClr val="FFFFFF"/>
                </a:outerShdw>
              </a:effectLst>
            </a:endParaRPr>
          </a:p>
        </p:txBody>
      </p:sp>
      <p:sp>
        <p:nvSpPr>
          <p:cNvPr id="678916" name="Text Box 4"/>
          <p:cNvSpPr txBox="1">
            <a:spLocks noChangeArrowheads="1"/>
          </p:cNvSpPr>
          <p:nvPr/>
        </p:nvSpPr>
        <p:spPr bwMode="auto">
          <a:xfrm>
            <a:off x="1217613" y="1371600"/>
            <a:ext cx="6011862"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3.2  </a:t>
            </a:r>
            <a:r>
              <a:rPr lang="en-US" sz="2000" baseline="0"/>
              <a:t>Locking and unlocking with the same key</a:t>
            </a:r>
          </a:p>
        </p:txBody>
      </p:sp>
      <p:pic>
        <p:nvPicPr>
          <p:cNvPr id="678919" name="Picture 7"/>
          <p:cNvPicPr>
            <a:picLocks noChangeAspect="1" noChangeArrowheads="1"/>
          </p:cNvPicPr>
          <p:nvPr/>
        </p:nvPicPr>
        <p:blipFill>
          <a:blip r:embed="rId3"/>
          <a:srcRect/>
          <a:stretch>
            <a:fillRect/>
          </a:stretch>
        </p:blipFill>
        <p:spPr bwMode="auto">
          <a:xfrm>
            <a:off x="1079500" y="2643188"/>
            <a:ext cx="6983413" cy="2843212"/>
          </a:xfrm>
          <a:prstGeom prst="rect">
            <a:avLst/>
          </a:prstGeom>
          <a:noFill/>
          <a:ln w="9525">
            <a:noFill/>
            <a:miter lim="800000"/>
            <a:headEnd/>
            <a:tailEnd/>
          </a:ln>
          <a:effectLst/>
        </p:spPr>
      </p:pic>
      <p:sp>
        <p:nvSpPr>
          <p:cNvPr id="678927" name="Text Box 15"/>
          <p:cNvSpPr txBox="1">
            <a:spLocks noChangeArrowheads="1"/>
          </p:cNvSpPr>
          <p:nvPr/>
        </p:nvSpPr>
        <p:spPr bwMode="auto">
          <a:xfrm>
            <a:off x="76200" y="30163"/>
            <a:ext cx="2960688" cy="579437"/>
          </a:xfrm>
          <a:prstGeom prst="rect">
            <a:avLst/>
          </a:prstGeom>
          <a:noFill/>
          <a:ln w="9525">
            <a:noFill/>
            <a:miter lim="800000"/>
            <a:headEnd/>
            <a:tailEnd/>
          </a:ln>
          <a:effectLst/>
        </p:spPr>
        <p:txBody>
          <a:bodyPr wrap="none">
            <a:spAutoFit/>
          </a:bodyPr>
          <a:lstStyle/>
          <a:p>
            <a:r>
              <a:rPr lang="en-US" sz="3200" baseline="0"/>
              <a:t>3.1</a:t>
            </a:r>
            <a:r>
              <a:rPr lang="en-US" sz="3200" baseline="0">
                <a:solidFill>
                  <a:schemeClr val="hlink"/>
                </a:solidFill>
              </a:rPr>
              <a:t>     </a:t>
            </a:r>
            <a:r>
              <a:rPr lang="en-US" sz="3200" baseline="0"/>
              <a:t>Continued</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3.</a:t>
            </a:r>
            <a:fld id="{AC337A7F-CEC6-442F-80CF-36559B6D6222}" type="slidenum">
              <a:rPr lang="en-US"/>
              <a:pPr/>
              <a:t>142</a:t>
            </a:fld>
            <a:endParaRPr lang="en-US"/>
          </a:p>
        </p:txBody>
      </p:sp>
      <p:sp>
        <p:nvSpPr>
          <p:cNvPr id="1018891" name="Text Box 11"/>
          <p:cNvSpPr txBox="1">
            <a:spLocks noChangeArrowheads="1"/>
          </p:cNvSpPr>
          <p:nvPr/>
        </p:nvSpPr>
        <p:spPr bwMode="auto">
          <a:xfrm>
            <a:off x="1143000" y="0"/>
            <a:ext cx="5943600" cy="579438"/>
          </a:xfrm>
          <a:prstGeom prst="rect">
            <a:avLst/>
          </a:prstGeom>
          <a:noFill/>
          <a:ln w="9525">
            <a:noFill/>
            <a:miter lim="800000"/>
            <a:headEnd/>
            <a:tailEnd/>
          </a:ln>
          <a:effectLst/>
        </p:spPr>
        <p:txBody>
          <a:bodyPr wrap="square">
            <a:spAutoFit/>
          </a:bodyPr>
          <a:lstStyle/>
          <a:p>
            <a:pPr algn="just"/>
            <a:r>
              <a:rPr lang="en-US" sz="3200" baseline="0" dirty="0">
                <a:solidFill>
                  <a:schemeClr val="hlink"/>
                </a:solidFill>
                <a:latin typeface="Times New Roman" pitchFamily="18" charset="0"/>
                <a:cs typeface="Times New Roman" pitchFamily="18" charset="0"/>
              </a:rPr>
              <a:t>3.1.1     </a:t>
            </a:r>
            <a:r>
              <a:rPr lang="en-US" sz="3200" baseline="0" dirty="0" err="1">
                <a:solidFill>
                  <a:schemeClr val="hlink"/>
                </a:solidFill>
                <a:latin typeface="Times New Roman" pitchFamily="18" charset="0"/>
                <a:cs typeface="Times New Roman" pitchFamily="18" charset="0"/>
              </a:rPr>
              <a:t>Kerckhoff’s</a:t>
            </a:r>
            <a:r>
              <a:rPr lang="en-US" sz="3200" baseline="0" dirty="0">
                <a:solidFill>
                  <a:schemeClr val="hlink"/>
                </a:solidFill>
                <a:latin typeface="Times New Roman" pitchFamily="18" charset="0"/>
                <a:cs typeface="Times New Roman" pitchFamily="18" charset="0"/>
              </a:rPr>
              <a:t> Principle</a:t>
            </a:r>
          </a:p>
        </p:txBody>
      </p:sp>
      <p:sp>
        <p:nvSpPr>
          <p:cNvPr id="1018892" name="Rectangle 12"/>
          <p:cNvSpPr>
            <a:spLocks noChangeArrowheads="1"/>
          </p:cNvSpPr>
          <p:nvPr/>
        </p:nvSpPr>
        <p:spPr bwMode="auto">
          <a:xfrm>
            <a:off x="152400" y="1143000"/>
            <a:ext cx="8839200" cy="1815882"/>
          </a:xfrm>
          <a:prstGeom prst="rect">
            <a:avLst/>
          </a:prstGeom>
          <a:noFill/>
          <a:ln w="9525">
            <a:noFill/>
            <a:miter lim="800000"/>
            <a:headEnd/>
            <a:tailEnd/>
          </a:ln>
          <a:effectLst/>
        </p:spPr>
        <p:txBody>
          <a:bodyPr wrap="square" anchor="ctr">
            <a:spAutoFit/>
          </a:bodyPr>
          <a:lstStyle/>
          <a:p>
            <a:pPr algn="just" eaLnBrk="1" hangingPunct="1"/>
            <a:r>
              <a:rPr lang="en-US" sz="2800" i="0" baseline="0" dirty="0">
                <a:latin typeface="Times New Roman" pitchFamily="18" charset="0"/>
                <a:cs typeface="Times New Roman" pitchFamily="18" charset="0"/>
              </a:rPr>
              <a:t>Based on </a:t>
            </a:r>
            <a:r>
              <a:rPr lang="en-US" sz="2800" i="0" baseline="0" dirty="0" err="1">
                <a:solidFill>
                  <a:schemeClr val="hlink"/>
                </a:solidFill>
                <a:latin typeface="Times New Roman" pitchFamily="18" charset="0"/>
                <a:cs typeface="Times New Roman" pitchFamily="18" charset="0"/>
              </a:rPr>
              <a:t>Kerckhoff’s</a:t>
            </a:r>
            <a:r>
              <a:rPr lang="en-US" sz="2800" i="0" baseline="0" dirty="0">
                <a:solidFill>
                  <a:schemeClr val="hlink"/>
                </a:solidFill>
                <a:latin typeface="Times New Roman" pitchFamily="18" charset="0"/>
                <a:cs typeface="Times New Roman" pitchFamily="18" charset="0"/>
              </a:rPr>
              <a:t> principle</a:t>
            </a:r>
            <a:r>
              <a:rPr lang="en-US" sz="2800" i="0" baseline="0" dirty="0">
                <a:latin typeface="Times New Roman" pitchFamily="18" charset="0"/>
                <a:cs typeface="Times New Roman" pitchFamily="18" charset="0"/>
              </a:rPr>
              <a:t>, one should always assume that the adversary, </a:t>
            </a:r>
            <a:r>
              <a:rPr lang="en-US" sz="2800" dirty="0" smtClean="0">
                <a:latin typeface="Times New Roman" pitchFamily="18" charset="0"/>
                <a:cs typeface="Times New Roman" pitchFamily="18" charset="0"/>
              </a:rPr>
              <a:t>Darth</a:t>
            </a:r>
            <a:r>
              <a:rPr lang="en-US" sz="2800" i="0" baseline="0" dirty="0" smtClean="0">
                <a:latin typeface="Times New Roman" pitchFamily="18" charset="0"/>
                <a:cs typeface="Times New Roman" pitchFamily="18" charset="0"/>
              </a:rPr>
              <a:t>, </a:t>
            </a:r>
            <a:r>
              <a:rPr lang="en-US" sz="2800" i="0" baseline="0" dirty="0">
                <a:latin typeface="Times New Roman" pitchFamily="18" charset="0"/>
                <a:cs typeface="Times New Roman" pitchFamily="18" charset="0"/>
              </a:rPr>
              <a:t>knows the encryption/decryption algorithm. The resistance of the cipher to attack must be based only on the secrecy of the key. </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7" name="Text Box 9"/>
          <p:cNvSpPr txBox="1">
            <a:spLocks noChangeArrowheads="1"/>
          </p:cNvSpPr>
          <p:nvPr/>
        </p:nvSpPr>
        <p:spPr bwMode="auto">
          <a:xfrm>
            <a:off x="1143000" y="0"/>
            <a:ext cx="3787775" cy="579438"/>
          </a:xfrm>
          <a:prstGeom prst="rect">
            <a:avLst/>
          </a:prstGeom>
          <a:noFill/>
          <a:ln w="9525">
            <a:noFill/>
            <a:miter lim="800000"/>
            <a:headEnd/>
            <a:tailEnd/>
          </a:ln>
          <a:effectLst/>
        </p:spPr>
        <p:txBody>
          <a:bodyPr wrap="none">
            <a:spAutoFit/>
          </a:bodyPr>
          <a:lstStyle/>
          <a:p>
            <a:r>
              <a:rPr lang="en-US" sz="3200" baseline="0" dirty="0">
                <a:solidFill>
                  <a:schemeClr val="hlink"/>
                </a:solidFill>
              </a:rPr>
              <a:t>3.1.2     Cryptanalysis</a:t>
            </a:r>
          </a:p>
        </p:txBody>
      </p:sp>
      <p:sp>
        <p:nvSpPr>
          <p:cNvPr id="1020938" name="Rectangle 10"/>
          <p:cNvSpPr>
            <a:spLocks noChangeArrowheads="1"/>
          </p:cNvSpPr>
          <p:nvPr/>
        </p:nvSpPr>
        <p:spPr bwMode="auto">
          <a:xfrm>
            <a:off x="152400" y="1066800"/>
            <a:ext cx="8839200" cy="1373188"/>
          </a:xfrm>
          <a:prstGeom prst="rect">
            <a:avLst/>
          </a:prstGeom>
          <a:noFill/>
          <a:ln w="9525">
            <a:noFill/>
            <a:miter lim="800000"/>
            <a:headEnd/>
            <a:tailEnd/>
          </a:ln>
          <a:effectLst/>
        </p:spPr>
        <p:txBody>
          <a:bodyPr anchor="ctr">
            <a:spAutoFit/>
          </a:bodyPr>
          <a:lstStyle/>
          <a:p>
            <a:pPr algn="just" eaLnBrk="1" hangingPunct="1"/>
            <a:r>
              <a:rPr lang="en-US" i="0" baseline="0"/>
              <a:t>As cryptography is the science and art of creating secret codes, </a:t>
            </a:r>
            <a:r>
              <a:rPr lang="en-US" i="0" baseline="0">
                <a:solidFill>
                  <a:schemeClr val="hlink"/>
                </a:solidFill>
              </a:rPr>
              <a:t>cryptanalysis</a:t>
            </a:r>
            <a:r>
              <a:rPr lang="en-US" i="0" baseline="0"/>
              <a:t> is the science and art of breaking those codes. </a:t>
            </a:r>
          </a:p>
        </p:txBody>
      </p:sp>
      <p:sp>
        <p:nvSpPr>
          <p:cNvPr id="1020939" name="Text Box 11"/>
          <p:cNvSpPr txBox="1">
            <a:spLocks noChangeArrowheads="1"/>
          </p:cNvSpPr>
          <p:nvPr/>
        </p:nvSpPr>
        <p:spPr bwMode="auto">
          <a:xfrm>
            <a:off x="2908300" y="3048000"/>
            <a:ext cx="387350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3.3  </a:t>
            </a:r>
            <a:r>
              <a:rPr lang="en-US" sz="2000" baseline="0"/>
              <a:t>Cryptanalysis attacks</a:t>
            </a:r>
          </a:p>
        </p:txBody>
      </p:sp>
      <p:pic>
        <p:nvPicPr>
          <p:cNvPr id="1020940" name="Picture 12"/>
          <p:cNvPicPr>
            <a:picLocks noChangeAspect="1" noChangeArrowheads="1"/>
          </p:cNvPicPr>
          <p:nvPr/>
        </p:nvPicPr>
        <p:blipFill>
          <a:blip r:embed="rId3"/>
          <a:srcRect/>
          <a:stretch>
            <a:fillRect/>
          </a:stretch>
        </p:blipFill>
        <p:spPr bwMode="auto">
          <a:xfrm>
            <a:off x="457200" y="3821113"/>
            <a:ext cx="7989888" cy="20462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85"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3.1.2</a:t>
            </a:r>
            <a:r>
              <a:rPr lang="en-US" sz="3200" baseline="0">
                <a:solidFill>
                  <a:schemeClr val="hlink"/>
                </a:solidFill>
              </a:rPr>
              <a:t>     </a:t>
            </a:r>
            <a:r>
              <a:rPr lang="en-US" sz="3200" baseline="0"/>
              <a:t>Continued</a:t>
            </a:r>
          </a:p>
        </p:txBody>
      </p:sp>
      <p:pic>
        <p:nvPicPr>
          <p:cNvPr id="1022987" name="Picture 11"/>
          <p:cNvPicPr>
            <a:picLocks noChangeAspect="1" noChangeArrowheads="1"/>
          </p:cNvPicPr>
          <p:nvPr/>
        </p:nvPicPr>
        <p:blipFill>
          <a:blip r:embed="rId3"/>
          <a:srcRect/>
          <a:stretch>
            <a:fillRect/>
          </a:stretch>
        </p:blipFill>
        <p:spPr bwMode="auto">
          <a:xfrm>
            <a:off x="914400" y="2819400"/>
            <a:ext cx="7002463" cy="2032000"/>
          </a:xfrm>
          <a:prstGeom prst="rect">
            <a:avLst/>
          </a:prstGeom>
          <a:noFill/>
          <a:ln w="9525">
            <a:noFill/>
            <a:miter lim="800000"/>
            <a:headEnd/>
            <a:tailEnd/>
          </a:ln>
          <a:effectLst/>
        </p:spPr>
      </p:pic>
      <p:sp>
        <p:nvSpPr>
          <p:cNvPr id="1022988" name="Text Box 12"/>
          <p:cNvSpPr txBox="1">
            <a:spLocks noChangeArrowheads="1"/>
          </p:cNvSpPr>
          <p:nvPr/>
        </p:nvSpPr>
        <p:spPr bwMode="auto">
          <a:xfrm>
            <a:off x="2185988" y="2057400"/>
            <a:ext cx="3986212"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3.4  </a:t>
            </a:r>
            <a:r>
              <a:rPr lang="en-US" sz="2000" baseline="0"/>
              <a:t>Ciphertext-only attack</a:t>
            </a:r>
          </a:p>
        </p:txBody>
      </p:sp>
      <p:sp>
        <p:nvSpPr>
          <p:cNvPr id="1022989" name="Rectangle 13"/>
          <p:cNvSpPr>
            <a:spLocks noChangeArrowheads="1"/>
          </p:cNvSpPr>
          <p:nvPr/>
        </p:nvSpPr>
        <p:spPr bwMode="auto">
          <a:xfrm>
            <a:off x="1066800" y="563563"/>
            <a:ext cx="3886200" cy="457200"/>
          </a:xfrm>
          <a:prstGeom prst="rect">
            <a:avLst/>
          </a:prstGeom>
          <a:noFill/>
          <a:ln w="9525">
            <a:noFill/>
            <a:miter lim="800000"/>
            <a:headEnd/>
            <a:tailEnd/>
          </a:ln>
          <a:effectLst/>
        </p:spPr>
        <p:txBody>
          <a:bodyPr anchor="ctr">
            <a:spAutoFit/>
          </a:bodyPr>
          <a:lstStyle/>
          <a:p>
            <a:pPr algn="just" eaLnBrk="1" hangingPunct="1"/>
            <a:r>
              <a:rPr lang="en-US" sz="2400" i="0" baseline="0">
                <a:solidFill>
                  <a:schemeClr val="folHlink"/>
                </a:solidFill>
              </a:rPr>
              <a:t>Ciphertext-Only Attack</a:t>
            </a:r>
            <a:endParaRPr lang="en-US" sz="2400" i="0" baseline="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33"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3.1.2</a:t>
            </a:r>
            <a:r>
              <a:rPr lang="en-US" sz="3200" baseline="0">
                <a:solidFill>
                  <a:schemeClr val="hlink"/>
                </a:solidFill>
              </a:rPr>
              <a:t>     </a:t>
            </a:r>
            <a:r>
              <a:rPr lang="en-US" sz="3200" baseline="0"/>
              <a:t>Continued</a:t>
            </a:r>
          </a:p>
        </p:txBody>
      </p:sp>
      <p:sp>
        <p:nvSpPr>
          <p:cNvPr id="1025036" name="Text Box 12"/>
          <p:cNvSpPr txBox="1">
            <a:spLocks noChangeArrowheads="1"/>
          </p:cNvSpPr>
          <p:nvPr/>
        </p:nvSpPr>
        <p:spPr bwMode="auto">
          <a:xfrm>
            <a:off x="2185988" y="2133600"/>
            <a:ext cx="4100512"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3.5  </a:t>
            </a:r>
            <a:r>
              <a:rPr lang="en-US" sz="2000" baseline="0"/>
              <a:t>Known-plaintext attack</a:t>
            </a:r>
          </a:p>
        </p:txBody>
      </p:sp>
      <p:pic>
        <p:nvPicPr>
          <p:cNvPr id="1025037" name="Picture 13"/>
          <p:cNvPicPr>
            <a:picLocks noChangeAspect="1" noChangeArrowheads="1"/>
          </p:cNvPicPr>
          <p:nvPr/>
        </p:nvPicPr>
        <p:blipFill>
          <a:blip r:embed="rId3"/>
          <a:srcRect/>
          <a:stretch>
            <a:fillRect/>
          </a:stretch>
        </p:blipFill>
        <p:spPr bwMode="auto">
          <a:xfrm>
            <a:off x="908050" y="3048000"/>
            <a:ext cx="7092950" cy="2185988"/>
          </a:xfrm>
          <a:prstGeom prst="rect">
            <a:avLst/>
          </a:prstGeom>
          <a:noFill/>
          <a:ln w="9525">
            <a:noFill/>
            <a:miter lim="800000"/>
            <a:headEnd/>
            <a:tailEnd/>
          </a:ln>
          <a:effectLst/>
        </p:spPr>
      </p:pic>
      <p:sp>
        <p:nvSpPr>
          <p:cNvPr id="1025038" name="Rectangle 14"/>
          <p:cNvSpPr>
            <a:spLocks noChangeArrowheads="1"/>
          </p:cNvSpPr>
          <p:nvPr/>
        </p:nvSpPr>
        <p:spPr bwMode="auto">
          <a:xfrm>
            <a:off x="1143000" y="577850"/>
            <a:ext cx="4114800" cy="457200"/>
          </a:xfrm>
          <a:prstGeom prst="rect">
            <a:avLst/>
          </a:prstGeom>
          <a:noFill/>
          <a:ln w="9525">
            <a:noFill/>
            <a:miter lim="800000"/>
            <a:headEnd/>
            <a:tailEnd/>
          </a:ln>
          <a:effectLst/>
        </p:spPr>
        <p:txBody>
          <a:bodyPr anchor="ctr">
            <a:spAutoFit/>
          </a:bodyPr>
          <a:lstStyle/>
          <a:p>
            <a:pPr algn="just" eaLnBrk="1" hangingPunct="1"/>
            <a:r>
              <a:rPr lang="en-US" sz="2400" i="0" baseline="0">
                <a:solidFill>
                  <a:schemeClr val="folHlink"/>
                </a:solidFill>
              </a:rPr>
              <a:t>Known-Plaintext Attack</a:t>
            </a:r>
            <a:endParaRPr lang="en-US" sz="2400" i="0" baseline="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9"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3.1.2</a:t>
            </a:r>
            <a:r>
              <a:rPr lang="en-US" sz="3200" baseline="0">
                <a:solidFill>
                  <a:schemeClr val="hlink"/>
                </a:solidFill>
              </a:rPr>
              <a:t>     </a:t>
            </a:r>
            <a:r>
              <a:rPr lang="en-US" sz="3200" baseline="0"/>
              <a:t>Continued</a:t>
            </a:r>
          </a:p>
        </p:txBody>
      </p:sp>
      <p:sp>
        <p:nvSpPr>
          <p:cNvPr id="1029132" name="Text Box 12"/>
          <p:cNvSpPr txBox="1">
            <a:spLocks noChangeArrowheads="1"/>
          </p:cNvSpPr>
          <p:nvPr/>
        </p:nvSpPr>
        <p:spPr bwMode="auto">
          <a:xfrm>
            <a:off x="2185988" y="1828800"/>
            <a:ext cx="4141787"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3.6  </a:t>
            </a:r>
            <a:r>
              <a:rPr lang="en-US" sz="2000" baseline="0"/>
              <a:t>Chosen-plaintext attack</a:t>
            </a:r>
          </a:p>
        </p:txBody>
      </p:sp>
      <p:pic>
        <p:nvPicPr>
          <p:cNvPr id="1029133" name="Picture 13"/>
          <p:cNvPicPr>
            <a:picLocks noChangeAspect="1" noChangeArrowheads="1"/>
          </p:cNvPicPr>
          <p:nvPr/>
        </p:nvPicPr>
        <p:blipFill>
          <a:blip r:embed="rId3"/>
          <a:srcRect/>
          <a:stretch>
            <a:fillRect/>
          </a:stretch>
        </p:blipFill>
        <p:spPr bwMode="auto">
          <a:xfrm>
            <a:off x="700088" y="2782888"/>
            <a:ext cx="7834312" cy="2703512"/>
          </a:xfrm>
          <a:prstGeom prst="rect">
            <a:avLst/>
          </a:prstGeom>
          <a:noFill/>
          <a:ln w="9525">
            <a:noFill/>
            <a:miter lim="800000"/>
            <a:headEnd/>
            <a:tailEnd/>
          </a:ln>
          <a:effectLst/>
        </p:spPr>
      </p:pic>
      <p:sp>
        <p:nvSpPr>
          <p:cNvPr id="1029134" name="Rectangle 14"/>
          <p:cNvSpPr>
            <a:spLocks noChangeArrowheads="1"/>
          </p:cNvSpPr>
          <p:nvPr/>
        </p:nvSpPr>
        <p:spPr bwMode="auto">
          <a:xfrm>
            <a:off x="1143000" y="577850"/>
            <a:ext cx="4114800" cy="457200"/>
          </a:xfrm>
          <a:prstGeom prst="rect">
            <a:avLst/>
          </a:prstGeom>
          <a:noFill/>
          <a:ln w="9525">
            <a:noFill/>
            <a:miter lim="800000"/>
            <a:headEnd/>
            <a:tailEnd/>
          </a:ln>
          <a:effectLst/>
        </p:spPr>
        <p:txBody>
          <a:bodyPr anchor="ctr">
            <a:spAutoFit/>
          </a:bodyPr>
          <a:lstStyle/>
          <a:p>
            <a:pPr algn="just" eaLnBrk="1" hangingPunct="1"/>
            <a:r>
              <a:rPr lang="en-US" sz="2400" i="0" baseline="0">
                <a:solidFill>
                  <a:schemeClr val="folHlink"/>
                </a:solidFill>
              </a:rPr>
              <a:t>Chosen-Plaintext Attack</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7"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3.1.2</a:t>
            </a:r>
            <a:r>
              <a:rPr lang="en-US" sz="3200" baseline="0">
                <a:solidFill>
                  <a:schemeClr val="hlink"/>
                </a:solidFill>
              </a:rPr>
              <a:t>     </a:t>
            </a:r>
            <a:r>
              <a:rPr lang="en-US" sz="3200" baseline="0"/>
              <a:t>Continued</a:t>
            </a:r>
          </a:p>
        </p:txBody>
      </p:sp>
      <p:sp>
        <p:nvSpPr>
          <p:cNvPr id="1031180" name="Text Box 12"/>
          <p:cNvSpPr txBox="1">
            <a:spLocks noChangeArrowheads="1"/>
          </p:cNvSpPr>
          <p:nvPr/>
        </p:nvSpPr>
        <p:spPr bwMode="auto">
          <a:xfrm>
            <a:off x="2185988" y="1752600"/>
            <a:ext cx="4268787"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3.7  </a:t>
            </a:r>
            <a:r>
              <a:rPr lang="en-US" sz="2000" baseline="0"/>
              <a:t>Chosen-ciphertext attack</a:t>
            </a:r>
          </a:p>
        </p:txBody>
      </p:sp>
      <p:pic>
        <p:nvPicPr>
          <p:cNvPr id="1031181" name="Picture 13"/>
          <p:cNvPicPr>
            <a:picLocks noChangeAspect="1" noChangeArrowheads="1"/>
          </p:cNvPicPr>
          <p:nvPr/>
        </p:nvPicPr>
        <p:blipFill>
          <a:blip r:embed="rId3"/>
          <a:srcRect/>
          <a:stretch>
            <a:fillRect/>
          </a:stretch>
        </p:blipFill>
        <p:spPr bwMode="auto">
          <a:xfrm>
            <a:off x="514350" y="2895600"/>
            <a:ext cx="7943850" cy="2705100"/>
          </a:xfrm>
          <a:prstGeom prst="rect">
            <a:avLst/>
          </a:prstGeom>
          <a:noFill/>
          <a:ln w="9525">
            <a:noFill/>
            <a:miter lim="800000"/>
            <a:headEnd/>
            <a:tailEnd/>
          </a:ln>
          <a:effectLst/>
        </p:spPr>
      </p:pic>
      <p:sp>
        <p:nvSpPr>
          <p:cNvPr id="1031182" name="Rectangle 14"/>
          <p:cNvSpPr>
            <a:spLocks noChangeArrowheads="1"/>
          </p:cNvSpPr>
          <p:nvPr/>
        </p:nvSpPr>
        <p:spPr bwMode="auto">
          <a:xfrm>
            <a:off x="1143000" y="582613"/>
            <a:ext cx="3182938" cy="412750"/>
          </a:xfrm>
          <a:prstGeom prst="rect">
            <a:avLst/>
          </a:prstGeom>
          <a:noFill/>
          <a:ln w="9525">
            <a:noFill/>
            <a:miter lim="800000"/>
            <a:headEnd/>
            <a:tailEnd/>
          </a:ln>
          <a:effectLst/>
        </p:spPr>
        <p:txBody>
          <a:bodyPr wrap="none">
            <a:spAutoFit/>
          </a:bodyPr>
          <a:lstStyle/>
          <a:p>
            <a:r>
              <a:rPr lang="en-US" sz="3200" i="0">
                <a:solidFill>
                  <a:schemeClr val="folHlink"/>
                </a:solidFill>
              </a:rPr>
              <a:t>Chosen-Ciphertext Attack</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6594" name="Rectangle 2"/>
          <p:cNvSpPr>
            <a:spLocks noChangeArrowheads="1"/>
          </p:cNvSpPr>
          <p:nvPr/>
        </p:nvSpPr>
        <p:spPr bwMode="auto">
          <a:xfrm>
            <a:off x="0" y="0"/>
            <a:ext cx="9144000" cy="8382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baseline="0">
              <a:effectLst>
                <a:outerShdw blurRad="38100" dist="38100" dir="2700000" algn="tl">
                  <a:srgbClr val="FFFFFF"/>
                </a:outerShdw>
              </a:effectLst>
            </a:endParaRPr>
          </a:p>
        </p:txBody>
      </p:sp>
      <p:sp>
        <p:nvSpPr>
          <p:cNvPr id="1006595" name="Text Box 3"/>
          <p:cNvSpPr txBox="1">
            <a:spLocks noChangeArrowheads="1"/>
          </p:cNvSpPr>
          <p:nvPr/>
        </p:nvSpPr>
        <p:spPr bwMode="auto">
          <a:xfrm>
            <a:off x="228600" y="76200"/>
            <a:ext cx="5989638" cy="579438"/>
          </a:xfrm>
          <a:prstGeom prst="rect">
            <a:avLst/>
          </a:prstGeom>
          <a:noFill/>
          <a:ln w="9525">
            <a:noFill/>
            <a:miter lim="800000"/>
            <a:headEnd/>
            <a:tailEnd/>
          </a:ln>
          <a:effectLst/>
        </p:spPr>
        <p:txBody>
          <a:bodyPr wrap="none">
            <a:spAutoFit/>
          </a:bodyPr>
          <a:lstStyle/>
          <a:p>
            <a:r>
              <a:rPr lang="en-US" sz="3200" i="0" baseline="0" dirty="0">
                <a:effectLst>
                  <a:outerShdw blurRad="38100" dist="38100" dir="2700000" algn="tl">
                    <a:srgbClr val="C0C0C0"/>
                  </a:outerShdw>
                </a:effectLst>
                <a:latin typeface="Times" pitchFamily="18" charset="0"/>
              </a:rPr>
              <a:t>3-2   SUBSTITUTION CIPHERS</a:t>
            </a:r>
          </a:p>
        </p:txBody>
      </p:sp>
      <p:sp>
        <p:nvSpPr>
          <p:cNvPr id="100659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i="0" baseline="0"/>
          </a:p>
        </p:txBody>
      </p:sp>
      <p:sp>
        <p:nvSpPr>
          <p:cNvPr id="1006597" name="Rectangle 5"/>
          <p:cNvSpPr>
            <a:spLocks noChangeArrowheads="1"/>
          </p:cNvSpPr>
          <p:nvPr/>
        </p:nvSpPr>
        <p:spPr bwMode="auto">
          <a:xfrm>
            <a:off x="76200" y="1066800"/>
            <a:ext cx="8610600" cy="1200329"/>
          </a:xfrm>
          <a:prstGeom prst="rect">
            <a:avLst/>
          </a:prstGeom>
          <a:noFill/>
          <a:ln w="9525">
            <a:noFill/>
            <a:miter lim="800000"/>
            <a:headEnd/>
            <a:tailEnd/>
          </a:ln>
          <a:effectLst/>
        </p:spPr>
        <p:txBody>
          <a:bodyPr anchor="ctr">
            <a:spAutoFit/>
          </a:bodyPr>
          <a:lstStyle/>
          <a:p>
            <a:pPr algn="just" eaLnBrk="1" hangingPunct="1"/>
            <a:r>
              <a:rPr lang="en-US" sz="2400" baseline="0" dirty="0">
                <a:effectLst>
                  <a:outerShdw blurRad="38100" dist="38100" dir="2700000" algn="tl">
                    <a:srgbClr val="C0C0C0"/>
                  </a:outerShdw>
                </a:effectLst>
                <a:latin typeface="Times New Roman" pitchFamily="18" charset="0"/>
                <a:cs typeface="Times New Roman" pitchFamily="18" charset="0"/>
              </a:rPr>
              <a:t>A substitution cipher replaces one symbol with another. Substitution ciphers can be categorized as either </a:t>
            </a:r>
            <a:r>
              <a:rPr lang="en-US" sz="2400" baseline="0" dirty="0" err="1">
                <a:effectLst>
                  <a:outerShdw blurRad="38100" dist="38100" dir="2700000" algn="tl">
                    <a:srgbClr val="C0C0C0"/>
                  </a:outerShdw>
                </a:effectLst>
                <a:latin typeface="Times New Roman" pitchFamily="18" charset="0"/>
                <a:cs typeface="Times New Roman" pitchFamily="18" charset="0"/>
              </a:rPr>
              <a:t>monoalphabetic</a:t>
            </a:r>
            <a:r>
              <a:rPr lang="en-US" sz="2400" baseline="0" dirty="0">
                <a:effectLst>
                  <a:outerShdw blurRad="38100" dist="38100" dir="2700000" algn="tl">
                    <a:srgbClr val="C0C0C0"/>
                  </a:outerShdw>
                </a:effectLst>
                <a:latin typeface="Times New Roman" pitchFamily="18" charset="0"/>
                <a:cs typeface="Times New Roman" pitchFamily="18" charset="0"/>
              </a:rPr>
              <a:t> ciphers or </a:t>
            </a:r>
            <a:r>
              <a:rPr lang="en-US" sz="2400" baseline="0" dirty="0" err="1">
                <a:effectLst>
                  <a:outerShdw blurRad="38100" dist="38100" dir="2700000" algn="tl">
                    <a:srgbClr val="C0C0C0"/>
                  </a:outerShdw>
                </a:effectLst>
                <a:latin typeface="Times New Roman" pitchFamily="18" charset="0"/>
                <a:cs typeface="Times New Roman" pitchFamily="18" charset="0"/>
              </a:rPr>
              <a:t>polyalphabetic</a:t>
            </a:r>
            <a:r>
              <a:rPr lang="en-US" sz="2400" baseline="0" dirty="0">
                <a:effectLst>
                  <a:outerShdw blurRad="38100" dist="38100" dir="2700000" algn="tl">
                    <a:srgbClr val="C0C0C0"/>
                  </a:outerShdw>
                </a:effectLst>
                <a:latin typeface="Times New Roman" pitchFamily="18" charset="0"/>
                <a:cs typeface="Times New Roman" pitchFamily="18" charset="0"/>
              </a:rPr>
              <a:t> ciphers.</a:t>
            </a:r>
          </a:p>
        </p:txBody>
      </p:sp>
      <p:sp>
        <p:nvSpPr>
          <p:cNvPr id="1006598" name="Rectangle 6"/>
          <p:cNvSpPr>
            <a:spLocks noChangeArrowheads="1"/>
          </p:cNvSpPr>
          <p:nvPr/>
        </p:nvSpPr>
        <p:spPr bwMode="auto">
          <a:xfrm>
            <a:off x="152400" y="5410200"/>
            <a:ext cx="5715000" cy="82232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i="0" baseline="0">
                <a:solidFill>
                  <a:schemeClr val="hlink"/>
                </a:solidFill>
              </a:rPr>
              <a:t>3.2.1</a:t>
            </a:r>
            <a:r>
              <a:rPr lang="en-US" sz="2400" i="0" baseline="0">
                <a:solidFill>
                  <a:srgbClr val="0033CC"/>
                </a:solidFill>
              </a:rPr>
              <a:t>	Monoalphabetic Ciphres</a:t>
            </a:r>
            <a:r>
              <a:rPr lang="fr-FR" sz="2400" i="0" baseline="0">
                <a:solidFill>
                  <a:srgbClr val="0033CC"/>
                </a:solidFill>
              </a:rPr>
              <a:t/>
            </a:r>
            <a:br>
              <a:rPr lang="fr-FR" sz="2400" i="0" baseline="0">
                <a:solidFill>
                  <a:srgbClr val="0033CC"/>
                </a:solidFill>
              </a:rPr>
            </a:br>
            <a:r>
              <a:rPr lang="fr-FR" sz="2400" i="0" baseline="0">
                <a:solidFill>
                  <a:schemeClr val="hlink"/>
                </a:solidFill>
              </a:rPr>
              <a:t>3.2.2</a:t>
            </a:r>
            <a:r>
              <a:rPr lang="fr-FR" sz="2400" i="0" baseline="0">
                <a:solidFill>
                  <a:srgbClr val="0033CC"/>
                </a:solidFill>
              </a:rPr>
              <a:t>	Polyalphabetic Ciphers</a:t>
            </a:r>
            <a:endParaRPr lang="en-US" sz="2400" i="0" baseline="0">
              <a:solidFill>
                <a:srgbClr val="0033CC"/>
              </a:solidFill>
            </a:endParaRPr>
          </a:p>
        </p:txBody>
      </p:sp>
      <p:sp>
        <p:nvSpPr>
          <p:cNvPr id="1006599" name="Text Box 7"/>
          <p:cNvSpPr txBox="1">
            <a:spLocks noChangeArrowheads="1"/>
          </p:cNvSpPr>
          <p:nvPr/>
        </p:nvSpPr>
        <p:spPr bwMode="auto">
          <a:xfrm>
            <a:off x="152400" y="4876800"/>
            <a:ext cx="4862513" cy="519113"/>
          </a:xfrm>
          <a:prstGeom prst="rect">
            <a:avLst/>
          </a:prstGeom>
          <a:noFill/>
          <a:ln w="76200" algn="ctr">
            <a:noFill/>
            <a:miter lim="800000"/>
            <a:headEnd/>
            <a:tailEnd/>
          </a:ln>
          <a:effectLst/>
        </p:spPr>
        <p:txBody>
          <a:bodyPr wrap="none">
            <a:spAutoFit/>
          </a:bodyPr>
          <a:lstStyle/>
          <a:p>
            <a:pPr algn="ctr"/>
            <a:r>
              <a:rPr lang="en-US" u="sng" baseline="0">
                <a:solidFill>
                  <a:schemeClr val="hlink"/>
                </a:solidFill>
                <a:effectLst>
                  <a:outerShdw blurRad="38100" dist="38100" dir="2700000" algn="tl">
                    <a:srgbClr val="C0C0C0"/>
                  </a:outerShdw>
                </a:effectLst>
              </a:rPr>
              <a:t>Topics discussed in this section:</a:t>
            </a:r>
          </a:p>
        </p:txBody>
      </p:sp>
      <p:sp>
        <p:nvSpPr>
          <p:cNvPr id="1006600" name="Line 8"/>
          <p:cNvSpPr>
            <a:spLocks noChangeShapeType="1"/>
          </p:cNvSpPr>
          <p:nvPr/>
        </p:nvSpPr>
        <p:spPr bwMode="auto">
          <a:xfrm>
            <a:off x="457200" y="3429000"/>
            <a:ext cx="8153400" cy="0"/>
          </a:xfrm>
          <a:prstGeom prst="line">
            <a:avLst/>
          </a:prstGeom>
          <a:noFill/>
          <a:ln w="76200">
            <a:solidFill>
              <a:srgbClr val="009900"/>
            </a:solidFill>
            <a:round/>
            <a:headEnd/>
            <a:tailEnd/>
          </a:ln>
          <a:effectLst/>
        </p:spPr>
        <p:txBody>
          <a:bodyPr/>
          <a:lstStyle/>
          <a:p>
            <a:endParaRPr lang="en-GB"/>
          </a:p>
        </p:txBody>
      </p:sp>
      <p:sp>
        <p:nvSpPr>
          <p:cNvPr id="1006601" name="Line 9"/>
          <p:cNvSpPr>
            <a:spLocks noChangeShapeType="1"/>
          </p:cNvSpPr>
          <p:nvPr/>
        </p:nvSpPr>
        <p:spPr bwMode="auto">
          <a:xfrm>
            <a:off x="458788" y="4648200"/>
            <a:ext cx="8153400" cy="0"/>
          </a:xfrm>
          <a:prstGeom prst="line">
            <a:avLst/>
          </a:prstGeom>
          <a:noFill/>
          <a:ln w="76200">
            <a:solidFill>
              <a:srgbClr val="009900"/>
            </a:solidFill>
            <a:round/>
            <a:headEnd/>
            <a:tailEnd/>
          </a:ln>
          <a:effectLst/>
        </p:spPr>
        <p:txBody>
          <a:bodyPr/>
          <a:lstStyle/>
          <a:p>
            <a:endParaRPr lang="en-GB"/>
          </a:p>
        </p:txBody>
      </p:sp>
      <p:sp>
        <p:nvSpPr>
          <p:cNvPr id="1006602" name="Rectangle 10"/>
          <p:cNvSpPr>
            <a:spLocks noChangeArrowheads="1"/>
          </p:cNvSpPr>
          <p:nvPr/>
        </p:nvSpPr>
        <p:spPr bwMode="auto">
          <a:xfrm>
            <a:off x="495300" y="3521075"/>
            <a:ext cx="8077200" cy="1066800"/>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charset="0"/>
              </a:rPr>
              <a:t>A substitution cipher replaces one symbol with another.</a:t>
            </a:r>
          </a:p>
        </p:txBody>
      </p:sp>
      <p:grpSp>
        <p:nvGrpSpPr>
          <p:cNvPr id="2" name="Group 11"/>
          <p:cNvGrpSpPr>
            <a:grpSpLocks/>
          </p:cNvGrpSpPr>
          <p:nvPr/>
        </p:nvGrpSpPr>
        <p:grpSpPr bwMode="auto">
          <a:xfrm>
            <a:off x="457200" y="2819400"/>
            <a:ext cx="1143000" cy="566738"/>
            <a:chOff x="1200" y="1248"/>
            <a:chExt cx="720" cy="357"/>
          </a:xfrm>
        </p:grpSpPr>
        <p:pic>
          <p:nvPicPr>
            <p:cNvPr id="1006604" name="Picture 12"/>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006605" name="Text Box 13"/>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endParaRPr lang="en-US" dirty="0"/>
          </a:p>
        </p:txBody>
      </p:sp>
      <p:sp>
        <p:nvSpPr>
          <p:cNvPr id="103526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526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526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526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527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527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527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5273" name="Text Box 9"/>
          <p:cNvSpPr txBox="1">
            <a:spLocks noChangeArrowheads="1"/>
          </p:cNvSpPr>
          <p:nvPr/>
        </p:nvSpPr>
        <p:spPr bwMode="auto">
          <a:xfrm>
            <a:off x="1143000" y="0"/>
            <a:ext cx="5649913" cy="579438"/>
          </a:xfrm>
          <a:prstGeom prst="rect">
            <a:avLst/>
          </a:prstGeom>
          <a:noFill/>
          <a:ln w="9525">
            <a:noFill/>
            <a:miter lim="800000"/>
            <a:headEnd/>
            <a:tailEnd/>
          </a:ln>
          <a:effectLst/>
        </p:spPr>
        <p:txBody>
          <a:bodyPr wrap="none">
            <a:spAutoFit/>
          </a:bodyPr>
          <a:lstStyle/>
          <a:p>
            <a:r>
              <a:rPr lang="en-US" sz="3200" baseline="0">
                <a:solidFill>
                  <a:schemeClr val="hlink"/>
                </a:solidFill>
              </a:rPr>
              <a:t>3.2.1     Monoalphabetic Ciphers</a:t>
            </a:r>
          </a:p>
        </p:txBody>
      </p:sp>
      <p:sp>
        <p:nvSpPr>
          <p:cNvPr id="1035288" name="Line 24"/>
          <p:cNvSpPr>
            <a:spLocks noChangeShapeType="1"/>
          </p:cNvSpPr>
          <p:nvPr/>
        </p:nvSpPr>
        <p:spPr bwMode="auto">
          <a:xfrm>
            <a:off x="457200" y="2590800"/>
            <a:ext cx="8153400" cy="0"/>
          </a:xfrm>
          <a:prstGeom prst="line">
            <a:avLst/>
          </a:prstGeom>
          <a:noFill/>
          <a:ln w="76200">
            <a:solidFill>
              <a:srgbClr val="009900"/>
            </a:solidFill>
            <a:round/>
            <a:headEnd/>
            <a:tailEnd/>
          </a:ln>
          <a:effectLst/>
        </p:spPr>
        <p:txBody>
          <a:bodyPr/>
          <a:lstStyle/>
          <a:p>
            <a:endParaRPr lang="en-GB"/>
          </a:p>
        </p:txBody>
      </p:sp>
      <p:sp>
        <p:nvSpPr>
          <p:cNvPr id="1035289" name="Line 25"/>
          <p:cNvSpPr>
            <a:spLocks noChangeShapeType="1"/>
          </p:cNvSpPr>
          <p:nvPr/>
        </p:nvSpPr>
        <p:spPr bwMode="auto">
          <a:xfrm>
            <a:off x="458788" y="4800600"/>
            <a:ext cx="8153400" cy="0"/>
          </a:xfrm>
          <a:prstGeom prst="line">
            <a:avLst/>
          </a:prstGeom>
          <a:noFill/>
          <a:ln w="76200">
            <a:solidFill>
              <a:srgbClr val="009900"/>
            </a:solidFill>
            <a:round/>
            <a:headEnd/>
            <a:tailEnd/>
          </a:ln>
          <a:effectLst/>
        </p:spPr>
        <p:txBody>
          <a:bodyPr/>
          <a:lstStyle/>
          <a:p>
            <a:endParaRPr lang="en-GB"/>
          </a:p>
        </p:txBody>
      </p:sp>
      <p:sp>
        <p:nvSpPr>
          <p:cNvPr id="1035290" name="Rectangle 26"/>
          <p:cNvSpPr>
            <a:spLocks noChangeArrowheads="1"/>
          </p:cNvSpPr>
          <p:nvPr/>
        </p:nvSpPr>
        <p:spPr bwMode="auto">
          <a:xfrm>
            <a:off x="495300" y="2682875"/>
            <a:ext cx="8077200" cy="2041525"/>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charset="0"/>
              </a:rPr>
              <a:t>In monoalphabetic substitution, the relationship between a symbol in the plaintext to a symbol in the ciphertext is always one-to-one.</a:t>
            </a:r>
          </a:p>
        </p:txBody>
      </p:sp>
      <p:grpSp>
        <p:nvGrpSpPr>
          <p:cNvPr id="2" name="Group 27"/>
          <p:cNvGrpSpPr>
            <a:grpSpLocks/>
          </p:cNvGrpSpPr>
          <p:nvPr/>
        </p:nvGrpSpPr>
        <p:grpSpPr bwMode="auto">
          <a:xfrm>
            <a:off x="457200" y="1981200"/>
            <a:ext cx="1143000" cy="566738"/>
            <a:chOff x="1200" y="1248"/>
            <a:chExt cx="720" cy="357"/>
          </a:xfrm>
        </p:grpSpPr>
        <p:pic>
          <p:nvPicPr>
            <p:cNvPr id="1035292" name="Picture 28"/>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035293" name="Text Box 29"/>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7848600" cy="4267200"/>
          </a:xfrm>
          <a:prstGeom prst="rect">
            <a:avLst/>
          </a:prstGeom>
        </p:spPr>
      </p:pic>
    </p:spTree>
    <p:extLst>
      <p:ext uri="{BB962C8B-B14F-4D97-AF65-F5344CB8AC3E}">
        <p14:creationId xmlns:p14="http://schemas.microsoft.com/office/powerpoint/2010/main" val="405351746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73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731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73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73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731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73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7321"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037322" name="Rectangle 10"/>
          <p:cNvSpPr>
            <a:spLocks noChangeArrowheads="1"/>
          </p:cNvSpPr>
          <p:nvPr/>
        </p:nvSpPr>
        <p:spPr bwMode="auto">
          <a:xfrm>
            <a:off x="152400" y="182880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The following shows a plaintext and its corresponding ciphertext. The cipher is probably monoalphabetic because both </a:t>
            </a:r>
            <a:r>
              <a:rPr lang="en-US" sz="2400" baseline="0"/>
              <a:t>l</a:t>
            </a:r>
            <a:r>
              <a:rPr lang="en-US" sz="2400" i="0" baseline="0"/>
              <a:t>’s (els) are encrypted as </a:t>
            </a:r>
            <a:r>
              <a:rPr lang="en-US" sz="2400" baseline="0"/>
              <a:t>O</a:t>
            </a:r>
            <a:r>
              <a:rPr lang="en-US" sz="2400" i="0" baseline="0"/>
              <a:t>’s.</a:t>
            </a:r>
          </a:p>
        </p:txBody>
      </p:sp>
      <p:sp>
        <p:nvSpPr>
          <p:cNvPr id="1037330" name="Text Box 18"/>
          <p:cNvSpPr txBox="1">
            <a:spLocks noChangeArrowheads="1"/>
          </p:cNvSpPr>
          <p:nvPr/>
        </p:nvSpPr>
        <p:spPr bwMode="auto">
          <a:xfrm>
            <a:off x="228600" y="1219200"/>
            <a:ext cx="17922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a:t>
            </a:r>
            <a:endParaRPr lang="en-US" sz="2000" baseline="0">
              <a:solidFill>
                <a:schemeClr val="bg1"/>
              </a:solidFill>
            </a:endParaRPr>
          </a:p>
        </p:txBody>
      </p:sp>
      <p:pic>
        <p:nvPicPr>
          <p:cNvPr id="1037332" name="Picture 20"/>
          <p:cNvPicPr>
            <a:picLocks noChangeAspect="1" noChangeArrowheads="1"/>
          </p:cNvPicPr>
          <p:nvPr/>
        </p:nvPicPr>
        <p:blipFill>
          <a:blip r:embed="rId3"/>
          <a:srcRect/>
          <a:stretch>
            <a:fillRect/>
          </a:stretch>
        </p:blipFill>
        <p:spPr bwMode="auto">
          <a:xfrm>
            <a:off x="1300163" y="3124200"/>
            <a:ext cx="6472237" cy="782638"/>
          </a:xfrm>
          <a:prstGeom prst="rect">
            <a:avLst/>
          </a:prstGeom>
          <a:noFill/>
          <a:ln w="9525">
            <a:noFill/>
            <a:miter lim="800000"/>
            <a:headEnd/>
            <a:tailEnd/>
          </a:ln>
          <a:effectLst/>
        </p:spPr>
      </p:pic>
      <p:sp>
        <p:nvSpPr>
          <p:cNvPr id="1037333" name="Rectangle 21"/>
          <p:cNvSpPr>
            <a:spLocks noChangeArrowheads="1"/>
          </p:cNvSpPr>
          <p:nvPr/>
        </p:nvSpPr>
        <p:spPr bwMode="auto">
          <a:xfrm>
            <a:off x="152400" y="460375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The following shows a plaintext and its corresponding ciphertext. The cipher is not monoalphabetic because each </a:t>
            </a:r>
            <a:r>
              <a:rPr lang="en-US" sz="2400" baseline="0"/>
              <a:t>l</a:t>
            </a:r>
            <a:r>
              <a:rPr lang="en-US" sz="2400" i="0" baseline="0"/>
              <a:t> (el) is encrypted by a different character. </a:t>
            </a:r>
          </a:p>
        </p:txBody>
      </p:sp>
      <p:sp>
        <p:nvSpPr>
          <p:cNvPr id="1037334" name="Text Box 22"/>
          <p:cNvSpPr txBox="1">
            <a:spLocks noChangeArrowheads="1"/>
          </p:cNvSpPr>
          <p:nvPr/>
        </p:nvSpPr>
        <p:spPr bwMode="auto">
          <a:xfrm>
            <a:off x="152400" y="4038600"/>
            <a:ext cx="17922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a:t>
            </a:r>
            <a:endParaRPr lang="en-US" sz="2000" baseline="0">
              <a:solidFill>
                <a:schemeClr val="bg1"/>
              </a:solidFill>
            </a:endParaRPr>
          </a:p>
        </p:txBody>
      </p:sp>
      <p:pic>
        <p:nvPicPr>
          <p:cNvPr id="1037335" name="Picture 23"/>
          <p:cNvPicPr>
            <a:picLocks noChangeAspect="1" noChangeArrowheads="1"/>
          </p:cNvPicPr>
          <p:nvPr/>
        </p:nvPicPr>
        <p:blipFill>
          <a:blip r:embed="rId4"/>
          <a:srcRect/>
          <a:stretch>
            <a:fillRect/>
          </a:stretch>
        </p:blipFill>
        <p:spPr bwMode="auto">
          <a:xfrm>
            <a:off x="679450" y="6056313"/>
            <a:ext cx="7550150" cy="4968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936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936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936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936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936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936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39369"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 </a:t>
            </a:r>
            <a:r>
              <a:rPr lang="en-US" sz="3200" baseline="0">
                <a:solidFill>
                  <a:schemeClr val="hlink"/>
                </a:solidFill>
              </a:rPr>
              <a:t>    </a:t>
            </a:r>
            <a:r>
              <a:rPr lang="en-US" sz="3200" baseline="0"/>
              <a:t>Continued</a:t>
            </a:r>
          </a:p>
        </p:txBody>
      </p:sp>
      <p:sp>
        <p:nvSpPr>
          <p:cNvPr id="1039370" name="Rectangle 10"/>
          <p:cNvSpPr>
            <a:spLocks noChangeArrowheads="1"/>
          </p:cNvSpPr>
          <p:nvPr/>
        </p:nvSpPr>
        <p:spPr bwMode="auto">
          <a:xfrm>
            <a:off x="152400" y="1325563"/>
            <a:ext cx="8839200" cy="1552575"/>
          </a:xfrm>
          <a:prstGeom prst="rect">
            <a:avLst/>
          </a:prstGeom>
          <a:noFill/>
          <a:ln w="9525">
            <a:noFill/>
            <a:miter lim="800000"/>
            <a:headEnd/>
            <a:tailEnd/>
          </a:ln>
          <a:effectLst/>
        </p:spPr>
        <p:txBody>
          <a:bodyPr anchor="ctr">
            <a:spAutoFit/>
          </a:bodyPr>
          <a:lstStyle/>
          <a:p>
            <a:pPr algn="just" eaLnBrk="1" hangingPunct="1"/>
            <a:r>
              <a:rPr lang="en-US" sz="2400" i="0" baseline="0"/>
              <a:t>The simplest monoalphabetic cipher is the additive cipher. This cipher is sometimes called a </a:t>
            </a:r>
            <a:r>
              <a:rPr lang="en-US" sz="2400" i="0" baseline="0">
                <a:solidFill>
                  <a:schemeClr val="hlink"/>
                </a:solidFill>
              </a:rPr>
              <a:t>shift cipher</a:t>
            </a:r>
            <a:r>
              <a:rPr lang="en-US" sz="2400" i="0" baseline="0"/>
              <a:t> and sometimes a </a:t>
            </a:r>
            <a:r>
              <a:rPr lang="en-US" sz="2400" i="0" baseline="0">
                <a:solidFill>
                  <a:schemeClr val="hlink"/>
                </a:solidFill>
              </a:rPr>
              <a:t>Caesar cipher</a:t>
            </a:r>
            <a:r>
              <a:rPr lang="en-US" sz="2400" i="0" baseline="0"/>
              <a:t>, but the term additive cipher better reveals its mathematical nature. </a:t>
            </a:r>
          </a:p>
        </p:txBody>
      </p:sp>
      <p:sp>
        <p:nvSpPr>
          <p:cNvPr id="1039371" name="Text Box 11"/>
          <p:cNvSpPr txBox="1">
            <a:spLocks noChangeArrowheads="1"/>
          </p:cNvSpPr>
          <p:nvPr/>
        </p:nvSpPr>
        <p:spPr bwMode="auto">
          <a:xfrm>
            <a:off x="1143000" y="533400"/>
            <a:ext cx="229235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Additive Cipher</a:t>
            </a:r>
            <a:endParaRPr lang="en-US" sz="2000" baseline="0"/>
          </a:p>
        </p:txBody>
      </p:sp>
      <p:pic>
        <p:nvPicPr>
          <p:cNvPr id="1039374" name="Picture 14"/>
          <p:cNvPicPr>
            <a:picLocks noChangeAspect="1" noChangeArrowheads="1"/>
          </p:cNvPicPr>
          <p:nvPr/>
        </p:nvPicPr>
        <p:blipFill>
          <a:blip r:embed="rId3"/>
          <a:srcRect/>
          <a:stretch>
            <a:fillRect/>
          </a:stretch>
        </p:blipFill>
        <p:spPr bwMode="auto">
          <a:xfrm>
            <a:off x="609600" y="4038600"/>
            <a:ext cx="7386638" cy="914400"/>
          </a:xfrm>
          <a:prstGeom prst="rect">
            <a:avLst/>
          </a:prstGeom>
          <a:noFill/>
          <a:ln w="9525">
            <a:noFill/>
            <a:miter lim="800000"/>
            <a:headEnd/>
            <a:tailEnd/>
          </a:ln>
          <a:effectLst/>
        </p:spPr>
      </p:pic>
      <p:sp>
        <p:nvSpPr>
          <p:cNvPr id="1039375" name="Text Box 15"/>
          <p:cNvSpPr txBox="1">
            <a:spLocks noChangeArrowheads="1"/>
          </p:cNvSpPr>
          <p:nvPr/>
        </p:nvSpPr>
        <p:spPr bwMode="auto">
          <a:xfrm>
            <a:off x="2112963" y="3352800"/>
            <a:ext cx="4821237"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3.8  </a:t>
            </a:r>
            <a:r>
              <a:rPr lang="en-US" sz="2000" baseline="0"/>
              <a:t>Plaintext and ciphertext in Z</a:t>
            </a:r>
            <a:r>
              <a:rPr lang="en-US" sz="2000" baseline="-25000"/>
              <a:t>26</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4" name="Text Box 4"/>
          <p:cNvSpPr txBox="1">
            <a:spLocks noChangeArrowheads="1"/>
          </p:cNvSpPr>
          <p:nvPr/>
        </p:nvSpPr>
        <p:spPr bwMode="auto">
          <a:xfrm>
            <a:off x="1103313" y="533400"/>
            <a:ext cx="3240087"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3.9  </a:t>
            </a:r>
            <a:r>
              <a:rPr lang="en-US" sz="2000" baseline="0"/>
              <a:t>Additive cipher</a:t>
            </a:r>
          </a:p>
        </p:txBody>
      </p:sp>
      <p:pic>
        <p:nvPicPr>
          <p:cNvPr id="686090" name="Picture 10"/>
          <p:cNvPicPr>
            <a:picLocks noChangeAspect="1" noChangeArrowheads="1"/>
          </p:cNvPicPr>
          <p:nvPr/>
        </p:nvPicPr>
        <p:blipFill>
          <a:blip r:embed="rId3"/>
          <a:srcRect/>
          <a:stretch>
            <a:fillRect/>
          </a:stretch>
        </p:blipFill>
        <p:spPr bwMode="auto">
          <a:xfrm>
            <a:off x="685800" y="1447800"/>
            <a:ext cx="7394575" cy="2224088"/>
          </a:xfrm>
          <a:prstGeom prst="rect">
            <a:avLst/>
          </a:prstGeom>
          <a:noFill/>
          <a:ln w="9525">
            <a:noFill/>
            <a:miter lim="800000"/>
            <a:headEnd/>
            <a:tailEnd/>
          </a:ln>
          <a:effectLst/>
        </p:spPr>
      </p:pic>
      <p:sp>
        <p:nvSpPr>
          <p:cNvPr id="686091" name="Rectangle 11"/>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6092" name="Rectangle 12"/>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6093" name="Rectangle 13"/>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6094" name="Rectangle 14"/>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6095" name="Rectangle 15"/>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6096" name="Rectangle 16"/>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6097" name="Rectangle 17"/>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6098" name="Text Box 18"/>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686099" name="Line 19"/>
          <p:cNvSpPr>
            <a:spLocks noChangeShapeType="1"/>
          </p:cNvSpPr>
          <p:nvPr/>
        </p:nvSpPr>
        <p:spPr bwMode="auto">
          <a:xfrm>
            <a:off x="457200" y="4572000"/>
            <a:ext cx="8153400" cy="0"/>
          </a:xfrm>
          <a:prstGeom prst="line">
            <a:avLst/>
          </a:prstGeom>
          <a:noFill/>
          <a:ln w="76200">
            <a:solidFill>
              <a:srgbClr val="009900"/>
            </a:solidFill>
            <a:round/>
            <a:headEnd/>
            <a:tailEnd/>
          </a:ln>
          <a:effectLst/>
        </p:spPr>
        <p:txBody>
          <a:bodyPr/>
          <a:lstStyle/>
          <a:p>
            <a:endParaRPr lang="en-GB"/>
          </a:p>
        </p:txBody>
      </p:sp>
      <p:sp>
        <p:nvSpPr>
          <p:cNvPr id="686100" name="Line 20"/>
          <p:cNvSpPr>
            <a:spLocks noChangeShapeType="1"/>
          </p:cNvSpPr>
          <p:nvPr/>
        </p:nvSpPr>
        <p:spPr bwMode="auto">
          <a:xfrm>
            <a:off x="458788" y="6248400"/>
            <a:ext cx="8153400" cy="0"/>
          </a:xfrm>
          <a:prstGeom prst="line">
            <a:avLst/>
          </a:prstGeom>
          <a:noFill/>
          <a:ln w="76200">
            <a:solidFill>
              <a:srgbClr val="009900"/>
            </a:solidFill>
            <a:round/>
            <a:headEnd/>
            <a:tailEnd/>
          </a:ln>
          <a:effectLst/>
        </p:spPr>
        <p:txBody>
          <a:bodyPr/>
          <a:lstStyle/>
          <a:p>
            <a:endParaRPr lang="en-GB"/>
          </a:p>
        </p:txBody>
      </p:sp>
      <p:sp>
        <p:nvSpPr>
          <p:cNvPr id="686101" name="Rectangle 21"/>
          <p:cNvSpPr>
            <a:spLocks noChangeArrowheads="1"/>
          </p:cNvSpPr>
          <p:nvPr/>
        </p:nvSpPr>
        <p:spPr bwMode="auto">
          <a:xfrm>
            <a:off x="495300" y="4664075"/>
            <a:ext cx="8077200" cy="1554163"/>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charset="0"/>
              </a:rPr>
              <a:t>When the cipher is additive, the plaintext, ciphertext, and key are integers in Z</a:t>
            </a:r>
            <a:r>
              <a:rPr lang="en-US" sz="3200" i="0" baseline="-20000">
                <a:latin typeface="Arial" charset="0"/>
              </a:rPr>
              <a:t>26</a:t>
            </a:r>
            <a:r>
              <a:rPr lang="en-US" sz="3200" i="0" baseline="0">
                <a:latin typeface="Arial" charset="0"/>
              </a:rPr>
              <a:t>.</a:t>
            </a:r>
          </a:p>
        </p:txBody>
      </p:sp>
      <p:grpSp>
        <p:nvGrpSpPr>
          <p:cNvPr id="2" name="Group 22"/>
          <p:cNvGrpSpPr>
            <a:grpSpLocks/>
          </p:cNvGrpSpPr>
          <p:nvPr/>
        </p:nvGrpSpPr>
        <p:grpSpPr bwMode="auto">
          <a:xfrm>
            <a:off x="457200" y="3962400"/>
            <a:ext cx="1143000" cy="566738"/>
            <a:chOff x="1200" y="1248"/>
            <a:chExt cx="720" cy="357"/>
          </a:xfrm>
        </p:grpSpPr>
        <p:pic>
          <p:nvPicPr>
            <p:cNvPr id="686103" name="Picture 23"/>
            <p:cNvPicPr>
              <a:picLocks noChangeAspect="1" noChangeArrowheads="1"/>
            </p:cNvPicPr>
            <p:nvPr/>
          </p:nvPicPr>
          <p:blipFill>
            <a:blip r:embed="rId4"/>
            <a:srcRect/>
            <a:stretch>
              <a:fillRect/>
            </a:stretch>
          </p:blipFill>
          <p:spPr bwMode="auto">
            <a:xfrm>
              <a:off x="1200" y="1248"/>
              <a:ext cx="720" cy="357"/>
            </a:xfrm>
            <a:prstGeom prst="rect">
              <a:avLst/>
            </a:prstGeom>
            <a:noFill/>
            <a:ln w="9525">
              <a:noFill/>
              <a:miter lim="800000"/>
              <a:headEnd/>
              <a:tailEnd/>
            </a:ln>
            <a:effectLst/>
          </p:spPr>
        </p:pic>
        <p:sp>
          <p:nvSpPr>
            <p:cNvPr id="686104" name="Text Box 2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141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141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141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141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141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141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1417"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041418" name="Rectangle 10"/>
          <p:cNvSpPr>
            <a:spLocks noChangeArrowheads="1"/>
          </p:cNvSpPr>
          <p:nvPr/>
        </p:nvSpPr>
        <p:spPr bwMode="auto">
          <a:xfrm>
            <a:off x="152400" y="11430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Use the additive cipher with key = 15 to encrypt the message “hello”.</a:t>
            </a:r>
          </a:p>
        </p:txBody>
      </p:sp>
      <p:sp>
        <p:nvSpPr>
          <p:cNvPr id="1041419" name="Text Box 11"/>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3.3</a:t>
            </a:r>
            <a:endParaRPr lang="en-US" sz="2000" baseline="0">
              <a:solidFill>
                <a:schemeClr val="bg1"/>
              </a:solidFill>
            </a:endParaRPr>
          </a:p>
        </p:txBody>
      </p:sp>
      <p:sp>
        <p:nvSpPr>
          <p:cNvPr id="1041422" name="Rectangle 14"/>
          <p:cNvSpPr>
            <a:spLocks noChangeArrowheads="1"/>
          </p:cNvSpPr>
          <p:nvPr/>
        </p:nvSpPr>
        <p:spPr bwMode="auto">
          <a:xfrm>
            <a:off x="152400" y="2606675"/>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We apply the encryption algorithm to the plaintext, character by character:</a:t>
            </a:r>
          </a:p>
        </p:txBody>
      </p:sp>
      <p:sp>
        <p:nvSpPr>
          <p:cNvPr id="1041423" name="Rectangle 15"/>
          <p:cNvSpPr>
            <a:spLocks noChangeArrowheads="1"/>
          </p:cNvSpPr>
          <p:nvPr/>
        </p:nvSpPr>
        <p:spPr bwMode="auto">
          <a:xfrm>
            <a:off x="152400" y="2147888"/>
            <a:ext cx="8229600" cy="519112"/>
          </a:xfrm>
          <a:prstGeom prst="rect">
            <a:avLst/>
          </a:prstGeom>
          <a:noFill/>
          <a:ln w="9525">
            <a:noFill/>
            <a:miter lim="800000"/>
            <a:headEnd/>
            <a:tailEnd/>
          </a:ln>
          <a:effectLst/>
        </p:spPr>
        <p:txBody>
          <a:bodyPr anchor="ctr">
            <a:spAutoFit/>
          </a:bodyPr>
          <a:lstStyle/>
          <a:p>
            <a:pPr algn="just" eaLnBrk="1" hangingPunct="1"/>
            <a:r>
              <a:rPr lang="en-US" i="0" baseline="0">
                <a:solidFill>
                  <a:schemeClr val="hlink"/>
                </a:solidFill>
                <a:effectLst>
                  <a:outerShdw blurRad="38100" dist="38100" dir="2700000" algn="tl">
                    <a:srgbClr val="C0C0C0"/>
                  </a:outerShdw>
                </a:effectLst>
              </a:rPr>
              <a:t>Solution</a:t>
            </a:r>
            <a:endParaRPr lang="en-US" i="0" baseline="0">
              <a:effectLst>
                <a:outerShdw blurRad="38100" dist="38100" dir="2700000" algn="tl">
                  <a:srgbClr val="C0C0C0"/>
                </a:outerShdw>
              </a:effectLst>
            </a:endParaRPr>
          </a:p>
        </p:txBody>
      </p:sp>
      <p:pic>
        <p:nvPicPr>
          <p:cNvPr id="1041424" name="Picture 16"/>
          <p:cNvPicPr>
            <a:picLocks noChangeAspect="1" noChangeArrowheads="1"/>
          </p:cNvPicPr>
          <p:nvPr/>
        </p:nvPicPr>
        <p:blipFill>
          <a:blip r:embed="rId3"/>
          <a:srcRect/>
          <a:stretch>
            <a:fillRect/>
          </a:stretch>
        </p:blipFill>
        <p:spPr bwMode="auto">
          <a:xfrm>
            <a:off x="463550" y="3457575"/>
            <a:ext cx="8070850" cy="1647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34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346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34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34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346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34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3465"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043466" name="Rectangle 10"/>
          <p:cNvSpPr>
            <a:spLocks noChangeArrowheads="1"/>
          </p:cNvSpPr>
          <p:nvPr/>
        </p:nvSpPr>
        <p:spPr bwMode="auto">
          <a:xfrm>
            <a:off x="152400" y="12954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Use the additive cipher with key = 15 to decrypt the message “WTAAD”.</a:t>
            </a:r>
          </a:p>
        </p:txBody>
      </p:sp>
      <p:sp>
        <p:nvSpPr>
          <p:cNvPr id="1043467" name="Text Box 11"/>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3.4</a:t>
            </a:r>
            <a:endParaRPr lang="en-US" sz="2000" baseline="0">
              <a:solidFill>
                <a:schemeClr val="bg1"/>
              </a:solidFill>
            </a:endParaRPr>
          </a:p>
        </p:txBody>
      </p:sp>
      <p:sp>
        <p:nvSpPr>
          <p:cNvPr id="1043468" name="Rectangle 12"/>
          <p:cNvSpPr>
            <a:spLocks noChangeArrowheads="1"/>
          </p:cNvSpPr>
          <p:nvPr/>
        </p:nvSpPr>
        <p:spPr bwMode="auto">
          <a:xfrm>
            <a:off x="152400" y="2682875"/>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We apply the decryption algorithm to the plaintext character by character:</a:t>
            </a:r>
          </a:p>
        </p:txBody>
      </p:sp>
      <p:sp>
        <p:nvSpPr>
          <p:cNvPr id="1043469" name="Rectangle 13"/>
          <p:cNvSpPr>
            <a:spLocks noChangeArrowheads="1"/>
          </p:cNvSpPr>
          <p:nvPr/>
        </p:nvSpPr>
        <p:spPr bwMode="auto">
          <a:xfrm>
            <a:off x="152400" y="2209800"/>
            <a:ext cx="8229600" cy="519113"/>
          </a:xfrm>
          <a:prstGeom prst="rect">
            <a:avLst/>
          </a:prstGeom>
          <a:noFill/>
          <a:ln w="9525">
            <a:noFill/>
            <a:miter lim="800000"/>
            <a:headEnd/>
            <a:tailEnd/>
          </a:ln>
          <a:effectLst/>
        </p:spPr>
        <p:txBody>
          <a:bodyPr anchor="ctr">
            <a:spAutoFit/>
          </a:bodyPr>
          <a:lstStyle/>
          <a:p>
            <a:pPr algn="just" eaLnBrk="1" hangingPunct="1"/>
            <a:r>
              <a:rPr lang="en-US" i="0" baseline="0">
                <a:solidFill>
                  <a:schemeClr val="hlink"/>
                </a:solidFill>
                <a:effectLst>
                  <a:outerShdw blurRad="38100" dist="38100" dir="2700000" algn="tl">
                    <a:srgbClr val="C0C0C0"/>
                  </a:outerShdw>
                </a:effectLst>
              </a:rPr>
              <a:t>Solution</a:t>
            </a:r>
            <a:endParaRPr lang="en-US" i="0" baseline="0">
              <a:effectLst>
                <a:outerShdw blurRad="38100" dist="38100" dir="2700000" algn="tl">
                  <a:srgbClr val="C0C0C0"/>
                </a:outerShdw>
              </a:effectLst>
            </a:endParaRPr>
          </a:p>
        </p:txBody>
      </p:sp>
      <p:pic>
        <p:nvPicPr>
          <p:cNvPr id="1043471" name="Picture 15"/>
          <p:cNvPicPr>
            <a:picLocks noChangeAspect="1" noChangeArrowheads="1"/>
          </p:cNvPicPr>
          <p:nvPr/>
        </p:nvPicPr>
        <p:blipFill>
          <a:blip r:embed="rId3"/>
          <a:srcRect/>
          <a:stretch>
            <a:fillRect/>
          </a:stretch>
        </p:blipFill>
        <p:spPr bwMode="auto">
          <a:xfrm>
            <a:off x="523875" y="3581400"/>
            <a:ext cx="8162925" cy="16017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7213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7213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7213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7213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7213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721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72137"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 </a:t>
            </a:r>
            <a:r>
              <a:rPr lang="en-US" sz="3200" baseline="0">
                <a:solidFill>
                  <a:schemeClr val="hlink"/>
                </a:solidFill>
              </a:rPr>
              <a:t>    </a:t>
            </a:r>
            <a:r>
              <a:rPr lang="en-US" sz="3200" baseline="0"/>
              <a:t>Continued</a:t>
            </a:r>
          </a:p>
        </p:txBody>
      </p:sp>
      <p:sp>
        <p:nvSpPr>
          <p:cNvPr id="1072138" name="Rectangle 10"/>
          <p:cNvSpPr>
            <a:spLocks noChangeArrowheads="1"/>
          </p:cNvSpPr>
          <p:nvPr/>
        </p:nvSpPr>
        <p:spPr bwMode="auto">
          <a:xfrm>
            <a:off x="152400" y="1143000"/>
            <a:ext cx="8839200" cy="1552575"/>
          </a:xfrm>
          <a:prstGeom prst="rect">
            <a:avLst/>
          </a:prstGeom>
          <a:noFill/>
          <a:ln w="9525">
            <a:noFill/>
            <a:miter lim="800000"/>
            <a:headEnd/>
            <a:tailEnd/>
          </a:ln>
          <a:effectLst/>
        </p:spPr>
        <p:txBody>
          <a:bodyPr anchor="ctr">
            <a:spAutoFit/>
          </a:bodyPr>
          <a:lstStyle/>
          <a:p>
            <a:pPr algn="just" eaLnBrk="1" hangingPunct="1"/>
            <a:r>
              <a:rPr lang="en-US" sz="2400" i="0" baseline="0"/>
              <a:t>Historically, additive ciphers are called </a:t>
            </a:r>
            <a:r>
              <a:rPr lang="en-US" sz="2400" i="0" baseline="0">
                <a:solidFill>
                  <a:schemeClr val="hlink"/>
                </a:solidFill>
              </a:rPr>
              <a:t>shift ciphers</a:t>
            </a:r>
            <a:r>
              <a:rPr lang="en-US" sz="2400" i="0" baseline="0"/>
              <a:t>. Julius Caesar used an additive cipher to communicate with his officers. For this reason, additive ciphers are sometimes referred to as the Caesar cipher. Caesar used a key of 3 for his communications. </a:t>
            </a:r>
          </a:p>
        </p:txBody>
      </p:sp>
      <p:sp>
        <p:nvSpPr>
          <p:cNvPr id="1072139" name="Text Box 11"/>
          <p:cNvSpPr txBox="1">
            <a:spLocks noChangeArrowheads="1"/>
          </p:cNvSpPr>
          <p:nvPr/>
        </p:nvSpPr>
        <p:spPr bwMode="auto">
          <a:xfrm>
            <a:off x="1143000" y="533400"/>
            <a:ext cx="435133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Shift Cipher and Caesar Cipher</a:t>
            </a:r>
          </a:p>
        </p:txBody>
      </p:sp>
      <p:sp>
        <p:nvSpPr>
          <p:cNvPr id="1072148" name="Line 20"/>
          <p:cNvSpPr>
            <a:spLocks noChangeShapeType="1"/>
          </p:cNvSpPr>
          <p:nvPr/>
        </p:nvSpPr>
        <p:spPr bwMode="auto">
          <a:xfrm>
            <a:off x="457200" y="3581400"/>
            <a:ext cx="8153400" cy="0"/>
          </a:xfrm>
          <a:prstGeom prst="line">
            <a:avLst/>
          </a:prstGeom>
          <a:noFill/>
          <a:ln w="76200">
            <a:solidFill>
              <a:srgbClr val="009900"/>
            </a:solidFill>
            <a:round/>
            <a:headEnd/>
            <a:tailEnd/>
          </a:ln>
          <a:effectLst/>
        </p:spPr>
        <p:txBody>
          <a:bodyPr/>
          <a:lstStyle/>
          <a:p>
            <a:endParaRPr lang="en-GB"/>
          </a:p>
        </p:txBody>
      </p:sp>
      <p:sp>
        <p:nvSpPr>
          <p:cNvPr id="1072149" name="Line 21"/>
          <p:cNvSpPr>
            <a:spLocks noChangeShapeType="1"/>
          </p:cNvSpPr>
          <p:nvPr/>
        </p:nvSpPr>
        <p:spPr bwMode="auto">
          <a:xfrm>
            <a:off x="458788" y="4800600"/>
            <a:ext cx="8153400" cy="0"/>
          </a:xfrm>
          <a:prstGeom prst="line">
            <a:avLst/>
          </a:prstGeom>
          <a:noFill/>
          <a:ln w="76200">
            <a:solidFill>
              <a:srgbClr val="009900"/>
            </a:solidFill>
            <a:round/>
            <a:headEnd/>
            <a:tailEnd/>
          </a:ln>
          <a:effectLst/>
        </p:spPr>
        <p:txBody>
          <a:bodyPr/>
          <a:lstStyle/>
          <a:p>
            <a:endParaRPr lang="en-GB"/>
          </a:p>
        </p:txBody>
      </p:sp>
      <p:sp>
        <p:nvSpPr>
          <p:cNvPr id="1072150" name="Rectangle 22"/>
          <p:cNvSpPr>
            <a:spLocks noChangeArrowheads="1"/>
          </p:cNvSpPr>
          <p:nvPr/>
        </p:nvSpPr>
        <p:spPr bwMode="auto">
          <a:xfrm>
            <a:off x="495300" y="3673475"/>
            <a:ext cx="8077200" cy="1066800"/>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charset="0"/>
              </a:rPr>
              <a:t>Additive ciphers are sometimes referred to as shift ciphers or Caesar cipher.</a:t>
            </a:r>
          </a:p>
        </p:txBody>
      </p:sp>
      <p:grpSp>
        <p:nvGrpSpPr>
          <p:cNvPr id="2" name="Group 23"/>
          <p:cNvGrpSpPr>
            <a:grpSpLocks/>
          </p:cNvGrpSpPr>
          <p:nvPr/>
        </p:nvGrpSpPr>
        <p:grpSpPr bwMode="auto">
          <a:xfrm>
            <a:off x="457200" y="2971800"/>
            <a:ext cx="1143000" cy="566738"/>
            <a:chOff x="1200" y="1248"/>
            <a:chExt cx="720" cy="357"/>
          </a:xfrm>
        </p:grpSpPr>
        <p:pic>
          <p:nvPicPr>
            <p:cNvPr id="1072152" name="Picture 24"/>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072153" name="Text Box 25"/>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75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755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75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75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755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75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7561"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solidFill>
                  <a:schemeClr val="hlink"/>
                </a:solidFill>
              </a:rPr>
              <a:t>3.2.1     </a:t>
            </a:r>
            <a:r>
              <a:rPr lang="en-US" sz="3200" baseline="0"/>
              <a:t>Continued</a:t>
            </a:r>
          </a:p>
        </p:txBody>
      </p:sp>
      <p:sp>
        <p:nvSpPr>
          <p:cNvPr id="1047562" name="Rectangle 10"/>
          <p:cNvSpPr>
            <a:spLocks noChangeArrowheads="1"/>
          </p:cNvSpPr>
          <p:nvPr/>
        </p:nvSpPr>
        <p:spPr bwMode="auto">
          <a:xfrm>
            <a:off x="152400" y="1081088"/>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Eve has intercepted the ciphertext “UVACLYFZLJBYL”. Show how she can use a brute-force attack to break the cipher.</a:t>
            </a:r>
          </a:p>
        </p:txBody>
      </p:sp>
      <p:sp>
        <p:nvSpPr>
          <p:cNvPr id="1047563" name="Text Box 11"/>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3.5</a:t>
            </a:r>
            <a:endParaRPr lang="en-US" sz="2000" baseline="0">
              <a:solidFill>
                <a:schemeClr val="bg1"/>
              </a:solidFill>
            </a:endParaRPr>
          </a:p>
        </p:txBody>
      </p:sp>
      <p:sp>
        <p:nvSpPr>
          <p:cNvPr id="1047564" name="Rectangle 12"/>
          <p:cNvSpPr>
            <a:spLocks noChangeArrowheads="1"/>
          </p:cNvSpPr>
          <p:nvPr/>
        </p:nvSpPr>
        <p:spPr bwMode="auto">
          <a:xfrm>
            <a:off x="152400" y="24384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Eve tries keys from 1 to 7. With a key of 7, the plaintext is “not very secure”, which makes sense.</a:t>
            </a:r>
          </a:p>
        </p:txBody>
      </p:sp>
      <p:sp>
        <p:nvSpPr>
          <p:cNvPr id="1047565" name="Rectangle 13"/>
          <p:cNvSpPr>
            <a:spLocks noChangeArrowheads="1"/>
          </p:cNvSpPr>
          <p:nvPr/>
        </p:nvSpPr>
        <p:spPr bwMode="auto">
          <a:xfrm>
            <a:off x="152400" y="1905000"/>
            <a:ext cx="8229600" cy="519113"/>
          </a:xfrm>
          <a:prstGeom prst="rect">
            <a:avLst/>
          </a:prstGeom>
          <a:noFill/>
          <a:ln w="9525">
            <a:noFill/>
            <a:miter lim="800000"/>
            <a:headEnd/>
            <a:tailEnd/>
          </a:ln>
          <a:effectLst/>
        </p:spPr>
        <p:txBody>
          <a:bodyPr anchor="ctr">
            <a:spAutoFit/>
          </a:bodyPr>
          <a:lstStyle/>
          <a:p>
            <a:pPr algn="just" eaLnBrk="1" hangingPunct="1"/>
            <a:r>
              <a:rPr lang="en-US" i="0" baseline="0">
                <a:solidFill>
                  <a:schemeClr val="hlink"/>
                </a:solidFill>
                <a:effectLst>
                  <a:outerShdw blurRad="38100" dist="38100" dir="2700000" algn="tl">
                    <a:srgbClr val="C0C0C0"/>
                  </a:outerShdw>
                </a:effectLst>
              </a:rPr>
              <a:t>Solution</a:t>
            </a:r>
            <a:endParaRPr lang="en-US" i="0" baseline="0">
              <a:effectLst>
                <a:outerShdw blurRad="38100" dist="38100" dir="2700000" algn="tl">
                  <a:srgbClr val="C0C0C0"/>
                </a:outerShdw>
              </a:effectLst>
            </a:endParaRPr>
          </a:p>
        </p:txBody>
      </p:sp>
      <p:pic>
        <p:nvPicPr>
          <p:cNvPr id="1047567" name="Picture 15"/>
          <p:cNvPicPr>
            <a:picLocks noChangeAspect="1" noChangeArrowheads="1"/>
          </p:cNvPicPr>
          <p:nvPr/>
        </p:nvPicPr>
        <p:blipFill>
          <a:blip r:embed="rId3"/>
          <a:srcRect/>
          <a:stretch>
            <a:fillRect/>
          </a:stretch>
        </p:blipFill>
        <p:spPr bwMode="auto">
          <a:xfrm>
            <a:off x="663575" y="3429000"/>
            <a:ext cx="7413625" cy="3155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960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960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960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960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960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960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49609"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pic>
        <p:nvPicPr>
          <p:cNvPr id="1049615" name="Picture 15"/>
          <p:cNvPicPr>
            <a:picLocks noChangeAspect="1" noChangeArrowheads="1"/>
          </p:cNvPicPr>
          <p:nvPr/>
        </p:nvPicPr>
        <p:blipFill>
          <a:blip r:embed="rId3"/>
          <a:srcRect/>
          <a:stretch>
            <a:fillRect/>
          </a:stretch>
        </p:blipFill>
        <p:spPr bwMode="auto">
          <a:xfrm>
            <a:off x="423863" y="1066800"/>
            <a:ext cx="8491537" cy="3062288"/>
          </a:xfrm>
          <a:prstGeom prst="rect">
            <a:avLst/>
          </a:prstGeom>
          <a:noFill/>
          <a:ln w="9525">
            <a:noFill/>
            <a:miter lim="800000"/>
            <a:headEnd/>
            <a:tailEnd/>
          </a:ln>
          <a:effectLst/>
        </p:spPr>
      </p:pic>
      <p:sp>
        <p:nvSpPr>
          <p:cNvPr id="1049616" name="Text Box 16"/>
          <p:cNvSpPr txBox="1">
            <a:spLocks noChangeArrowheads="1"/>
          </p:cNvSpPr>
          <p:nvPr/>
        </p:nvSpPr>
        <p:spPr bwMode="auto">
          <a:xfrm>
            <a:off x="2112963" y="609600"/>
            <a:ext cx="5259387"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Table 3.1  </a:t>
            </a:r>
            <a:r>
              <a:rPr lang="en-US" sz="2000" baseline="0"/>
              <a:t>Frequency of characters in English</a:t>
            </a:r>
            <a:endParaRPr lang="en-US" sz="2000" baseline="-25000"/>
          </a:p>
        </p:txBody>
      </p:sp>
      <p:sp>
        <p:nvSpPr>
          <p:cNvPr id="1049617" name="Text Box 17"/>
          <p:cNvSpPr txBox="1">
            <a:spLocks noChangeArrowheads="1"/>
          </p:cNvSpPr>
          <p:nvPr/>
        </p:nvSpPr>
        <p:spPr bwMode="auto">
          <a:xfrm>
            <a:off x="1905000" y="4267200"/>
            <a:ext cx="538480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Table 3.2  </a:t>
            </a:r>
            <a:r>
              <a:rPr lang="en-US" sz="2000" baseline="0"/>
              <a:t>Frequency of diagrams and trigrams</a:t>
            </a:r>
            <a:endParaRPr lang="en-US" sz="2000" baseline="-25000"/>
          </a:p>
        </p:txBody>
      </p:sp>
      <p:pic>
        <p:nvPicPr>
          <p:cNvPr id="1049618" name="Picture 18"/>
          <p:cNvPicPr>
            <a:picLocks noChangeAspect="1" noChangeArrowheads="1"/>
          </p:cNvPicPr>
          <p:nvPr/>
        </p:nvPicPr>
        <p:blipFill>
          <a:blip r:embed="rId4"/>
          <a:srcRect/>
          <a:stretch>
            <a:fillRect/>
          </a:stretch>
        </p:blipFill>
        <p:spPr bwMode="auto">
          <a:xfrm>
            <a:off x="271463" y="5008563"/>
            <a:ext cx="8491537" cy="1468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57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57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57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57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57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57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5753"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055754" name="Rectangle 10"/>
          <p:cNvSpPr>
            <a:spLocks noChangeArrowheads="1"/>
          </p:cNvSpPr>
          <p:nvPr/>
        </p:nvSpPr>
        <p:spPr bwMode="auto">
          <a:xfrm>
            <a:off x="152400" y="12954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Eve has intercepted the following ciphertext. Using a statistical attack, find the plaintext.</a:t>
            </a:r>
          </a:p>
        </p:txBody>
      </p:sp>
      <p:sp>
        <p:nvSpPr>
          <p:cNvPr id="1055755" name="Text Box 11"/>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3.6</a:t>
            </a:r>
            <a:endParaRPr lang="en-US" sz="2000" baseline="0">
              <a:solidFill>
                <a:schemeClr val="bg1"/>
              </a:solidFill>
            </a:endParaRPr>
          </a:p>
        </p:txBody>
      </p:sp>
      <p:sp>
        <p:nvSpPr>
          <p:cNvPr id="1055756" name="Rectangle 12"/>
          <p:cNvSpPr>
            <a:spLocks noChangeArrowheads="1"/>
          </p:cNvSpPr>
          <p:nvPr/>
        </p:nvSpPr>
        <p:spPr bwMode="auto">
          <a:xfrm>
            <a:off x="152400" y="3542695"/>
            <a:ext cx="8839200" cy="1569660"/>
          </a:xfrm>
          <a:prstGeom prst="rect">
            <a:avLst/>
          </a:prstGeom>
          <a:noFill/>
          <a:ln w="9525">
            <a:noFill/>
            <a:miter lim="800000"/>
            <a:headEnd/>
            <a:tailEnd/>
          </a:ln>
          <a:effectLst/>
        </p:spPr>
        <p:txBody>
          <a:bodyPr anchor="ctr">
            <a:spAutoFit/>
          </a:bodyPr>
          <a:lstStyle/>
          <a:p>
            <a:pPr algn="just" eaLnBrk="1" hangingPunct="1"/>
            <a:r>
              <a:rPr lang="en-US" sz="2400" i="0" baseline="0" dirty="0"/>
              <a:t>When Eve tabulates the frequency of letters in this </a:t>
            </a:r>
            <a:r>
              <a:rPr lang="en-US" sz="2400" i="0" baseline="0" dirty="0" err="1"/>
              <a:t>ciphertext</a:t>
            </a:r>
            <a:r>
              <a:rPr lang="en-US" sz="2400" i="0" baseline="0" dirty="0"/>
              <a:t>, she gets: I =14, V =13, S =12, and so on. The most common character is I with 14 occurrences. This means key = </a:t>
            </a:r>
            <a:r>
              <a:rPr lang="en-US" sz="2400" i="0" baseline="0" dirty="0" smtClean="0"/>
              <a:t>4</a:t>
            </a:r>
            <a:r>
              <a:rPr lang="en-US" sz="2400" i="0" baseline="0" dirty="0"/>
              <a:t>.</a:t>
            </a:r>
            <a:r>
              <a:rPr lang="en-US" sz="2400" i="0" baseline="0" dirty="0">
                <a:solidFill>
                  <a:schemeClr val="folHlink"/>
                </a:solidFill>
              </a:rPr>
              <a:t> </a:t>
            </a:r>
          </a:p>
        </p:txBody>
      </p:sp>
      <p:sp>
        <p:nvSpPr>
          <p:cNvPr id="1055757" name="Rectangle 13"/>
          <p:cNvSpPr>
            <a:spLocks noChangeArrowheads="1"/>
          </p:cNvSpPr>
          <p:nvPr/>
        </p:nvSpPr>
        <p:spPr bwMode="auto">
          <a:xfrm>
            <a:off x="152400" y="3124200"/>
            <a:ext cx="8229600" cy="519113"/>
          </a:xfrm>
          <a:prstGeom prst="rect">
            <a:avLst/>
          </a:prstGeom>
          <a:noFill/>
          <a:ln w="9525">
            <a:noFill/>
            <a:miter lim="800000"/>
            <a:headEnd/>
            <a:tailEnd/>
          </a:ln>
          <a:effectLst/>
        </p:spPr>
        <p:txBody>
          <a:bodyPr anchor="ctr">
            <a:spAutoFit/>
          </a:bodyPr>
          <a:lstStyle/>
          <a:p>
            <a:pPr algn="just" eaLnBrk="1" hangingPunct="1"/>
            <a:r>
              <a:rPr lang="en-US" i="0" baseline="0">
                <a:solidFill>
                  <a:schemeClr val="hlink"/>
                </a:solidFill>
                <a:effectLst>
                  <a:outerShdw blurRad="38100" dist="38100" dir="2700000" algn="tl">
                    <a:srgbClr val="C0C0C0"/>
                  </a:outerShdw>
                </a:effectLst>
              </a:rPr>
              <a:t>Solution</a:t>
            </a:r>
            <a:endParaRPr lang="en-US" i="0" baseline="0">
              <a:effectLst>
                <a:outerShdw blurRad="38100" dist="38100" dir="2700000" algn="tl">
                  <a:srgbClr val="C0C0C0"/>
                </a:outerShdw>
              </a:effectLst>
            </a:endParaRPr>
          </a:p>
        </p:txBody>
      </p:sp>
      <p:pic>
        <p:nvPicPr>
          <p:cNvPr id="1055759" name="Picture 15"/>
          <p:cNvPicPr>
            <a:picLocks noChangeAspect="1" noChangeArrowheads="1"/>
          </p:cNvPicPr>
          <p:nvPr/>
        </p:nvPicPr>
        <p:blipFill>
          <a:blip r:embed="rId3"/>
          <a:srcRect/>
          <a:stretch>
            <a:fillRect/>
          </a:stretch>
        </p:blipFill>
        <p:spPr bwMode="auto">
          <a:xfrm>
            <a:off x="381000" y="2259013"/>
            <a:ext cx="8172450" cy="788987"/>
          </a:xfrm>
          <a:prstGeom prst="rect">
            <a:avLst/>
          </a:prstGeom>
          <a:noFill/>
          <a:ln w="9525">
            <a:noFill/>
            <a:miter lim="800000"/>
            <a:headEnd/>
            <a:tailEnd/>
          </a:ln>
          <a:effectLst/>
        </p:spPr>
      </p:pic>
      <p:pic>
        <p:nvPicPr>
          <p:cNvPr id="1055760" name="Picture 16"/>
          <p:cNvPicPr>
            <a:picLocks noChangeAspect="1" noChangeArrowheads="1"/>
          </p:cNvPicPr>
          <p:nvPr/>
        </p:nvPicPr>
        <p:blipFill>
          <a:blip r:embed="rId4"/>
          <a:srcRect/>
          <a:stretch>
            <a:fillRect/>
          </a:stretch>
        </p:blipFill>
        <p:spPr bwMode="auto">
          <a:xfrm>
            <a:off x="261938" y="5314950"/>
            <a:ext cx="8729662" cy="628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
          <p:cNvSpPr>
            <a:spLocks noGrp="1"/>
          </p:cNvSpPr>
          <p:nvPr>
            <p:ph type="sldNum" sz="quarter" idx="10"/>
          </p:nvPr>
        </p:nvSpPr>
        <p:spPr/>
        <p:txBody>
          <a:bodyPr/>
          <a:lstStyle/>
          <a:p>
            <a:r>
              <a:rPr lang="en-US"/>
              <a:t>3.</a:t>
            </a:r>
            <a:fld id="{07E6E8FD-AB32-4F25-85D4-37CFD8C3A3AF}" type="slidenum">
              <a:rPr lang="en-US"/>
              <a:pPr/>
              <a:t>159</a:t>
            </a:fld>
            <a:endParaRPr lang="en-US"/>
          </a:p>
        </p:txBody>
      </p:sp>
      <p:sp>
        <p:nvSpPr>
          <p:cNvPr id="10577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77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77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77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77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77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78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7801"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057808" name="Text Box 16"/>
          <p:cNvSpPr txBox="1">
            <a:spLocks noChangeArrowheads="1"/>
          </p:cNvSpPr>
          <p:nvPr/>
        </p:nvSpPr>
        <p:spPr bwMode="auto">
          <a:xfrm>
            <a:off x="1143000" y="533400"/>
            <a:ext cx="311943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Multiplicative Ciphers</a:t>
            </a:r>
            <a:endParaRPr lang="en-US" sz="2000" baseline="0"/>
          </a:p>
        </p:txBody>
      </p:sp>
      <p:sp>
        <p:nvSpPr>
          <p:cNvPr id="1057809" name="Line 17"/>
          <p:cNvSpPr>
            <a:spLocks noChangeShapeType="1"/>
          </p:cNvSpPr>
          <p:nvPr/>
        </p:nvSpPr>
        <p:spPr bwMode="auto">
          <a:xfrm>
            <a:off x="457200" y="5029200"/>
            <a:ext cx="8153400" cy="0"/>
          </a:xfrm>
          <a:prstGeom prst="line">
            <a:avLst/>
          </a:prstGeom>
          <a:noFill/>
          <a:ln w="76200">
            <a:solidFill>
              <a:srgbClr val="009900"/>
            </a:solidFill>
            <a:round/>
            <a:headEnd/>
            <a:tailEnd/>
          </a:ln>
          <a:effectLst/>
        </p:spPr>
        <p:txBody>
          <a:bodyPr/>
          <a:lstStyle/>
          <a:p>
            <a:endParaRPr lang="en-GB"/>
          </a:p>
        </p:txBody>
      </p:sp>
      <p:sp>
        <p:nvSpPr>
          <p:cNvPr id="1057810" name="Line 18"/>
          <p:cNvSpPr>
            <a:spLocks noChangeShapeType="1"/>
          </p:cNvSpPr>
          <p:nvPr/>
        </p:nvSpPr>
        <p:spPr bwMode="auto">
          <a:xfrm>
            <a:off x="458788" y="6705600"/>
            <a:ext cx="8153400" cy="0"/>
          </a:xfrm>
          <a:prstGeom prst="line">
            <a:avLst/>
          </a:prstGeom>
          <a:noFill/>
          <a:ln w="76200">
            <a:solidFill>
              <a:srgbClr val="009900"/>
            </a:solidFill>
            <a:round/>
            <a:headEnd/>
            <a:tailEnd/>
          </a:ln>
          <a:effectLst/>
        </p:spPr>
        <p:txBody>
          <a:bodyPr/>
          <a:lstStyle/>
          <a:p>
            <a:endParaRPr lang="en-GB"/>
          </a:p>
        </p:txBody>
      </p:sp>
      <p:sp>
        <p:nvSpPr>
          <p:cNvPr id="1057811" name="Rectangle 19"/>
          <p:cNvSpPr>
            <a:spLocks noChangeArrowheads="1"/>
          </p:cNvSpPr>
          <p:nvPr/>
        </p:nvSpPr>
        <p:spPr bwMode="auto">
          <a:xfrm>
            <a:off x="495300" y="5075238"/>
            <a:ext cx="8077200" cy="1569660"/>
          </a:xfrm>
          <a:prstGeom prst="rect">
            <a:avLst/>
          </a:prstGeom>
          <a:solidFill>
            <a:srgbClr val="99FF33"/>
          </a:solidFill>
          <a:ln w="76200" algn="ctr">
            <a:noFill/>
            <a:miter lim="800000"/>
            <a:headEnd/>
            <a:tailEnd/>
          </a:ln>
          <a:effectLst/>
        </p:spPr>
        <p:txBody>
          <a:bodyPr wrap="square">
            <a:spAutoFit/>
          </a:bodyPr>
          <a:lstStyle/>
          <a:p>
            <a:pPr algn="ctr"/>
            <a:r>
              <a:rPr lang="en-US" sz="3200" i="0" baseline="0">
                <a:latin typeface="Arial" charset="0"/>
              </a:rPr>
              <a:t>In a multiplicative cipher, the plaintext and ciphertext are integers in Z</a:t>
            </a:r>
            <a:r>
              <a:rPr lang="en-US" sz="3200" i="0" baseline="-20000">
                <a:latin typeface="Arial" charset="0"/>
              </a:rPr>
              <a:t>26</a:t>
            </a:r>
            <a:r>
              <a:rPr lang="en-US" sz="3200" i="0" baseline="0">
                <a:latin typeface="Arial" charset="0"/>
              </a:rPr>
              <a:t>; the key is an integer in Z</a:t>
            </a:r>
            <a:r>
              <a:rPr lang="en-US" sz="3200" i="0">
                <a:latin typeface="Arial" charset="0"/>
              </a:rPr>
              <a:t>26</a:t>
            </a:r>
            <a:r>
              <a:rPr lang="en-US" sz="3200" i="0" baseline="0">
                <a:latin typeface="Arial" charset="0"/>
              </a:rPr>
              <a:t>*.</a:t>
            </a:r>
          </a:p>
        </p:txBody>
      </p:sp>
      <p:grpSp>
        <p:nvGrpSpPr>
          <p:cNvPr id="2" name="Group 20"/>
          <p:cNvGrpSpPr>
            <a:grpSpLocks/>
          </p:cNvGrpSpPr>
          <p:nvPr/>
        </p:nvGrpSpPr>
        <p:grpSpPr bwMode="auto">
          <a:xfrm>
            <a:off x="457200" y="4373563"/>
            <a:ext cx="1143000" cy="566737"/>
            <a:chOff x="1200" y="1248"/>
            <a:chExt cx="720" cy="357"/>
          </a:xfrm>
        </p:grpSpPr>
        <p:pic>
          <p:nvPicPr>
            <p:cNvPr id="1057813" name="Picture 21"/>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057814" name="Text Box 22"/>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pic>
        <p:nvPicPr>
          <p:cNvPr id="1057815" name="Picture 23"/>
          <p:cNvPicPr>
            <a:picLocks noChangeAspect="1" noChangeArrowheads="1"/>
          </p:cNvPicPr>
          <p:nvPr/>
        </p:nvPicPr>
        <p:blipFill>
          <a:blip r:embed="rId4"/>
          <a:srcRect/>
          <a:stretch>
            <a:fillRect/>
          </a:stretch>
        </p:blipFill>
        <p:spPr bwMode="auto">
          <a:xfrm>
            <a:off x="520700" y="1981200"/>
            <a:ext cx="7861300" cy="2193925"/>
          </a:xfrm>
          <a:prstGeom prst="rect">
            <a:avLst/>
          </a:prstGeom>
          <a:noFill/>
          <a:ln w="9525">
            <a:noFill/>
            <a:miter lim="800000"/>
            <a:headEnd/>
            <a:tailEnd/>
          </a:ln>
          <a:effectLst/>
        </p:spPr>
      </p:pic>
      <p:sp>
        <p:nvSpPr>
          <p:cNvPr id="1057816" name="Text Box 24"/>
          <p:cNvSpPr txBox="1">
            <a:spLocks noChangeArrowheads="1"/>
          </p:cNvSpPr>
          <p:nvPr/>
        </p:nvSpPr>
        <p:spPr bwMode="auto">
          <a:xfrm>
            <a:off x="2495550" y="1295400"/>
            <a:ext cx="398145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3.10  </a:t>
            </a:r>
            <a:r>
              <a:rPr lang="en-US" sz="2000" baseline="0"/>
              <a:t>Multiplicative cipher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16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8458200" cy="4886635"/>
          </a:xfrm>
          <a:prstGeom prst="rect">
            <a:avLst/>
          </a:prstGeom>
        </p:spPr>
      </p:pic>
    </p:spTree>
    <p:extLst>
      <p:ext uri="{BB962C8B-B14F-4D97-AF65-F5344CB8AC3E}">
        <p14:creationId xmlns:p14="http://schemas.microsoft.com/office/powerpoint/2010/main" val="304561983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984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984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984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984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984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984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59849"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059850" name="Rectangle 10"/>
          <p:cNvSpPr>
            <a:spLocks noChangeArrowheads="1"/>
          </p:cNvSpPr>
          <p:nvPr/>
        </p:nvSpPr>
        <p:spPr bwMode="auto">
          <a:xfrm>
            <a:off x="152400" y="1371600"/>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What is the key domain for any multiplicative cipher?</a:t>
            </a:r>
          </a:p>
        </p:txBody>
      </p:sp>
      <p:sp>
        <p:nvSpPr>
          <p:cNvPr id="1059851" name="Text Box 11"/>
          <p:cNvSpPr txBox="1">
            <a:spLocks noChangeArrowheads="1"/>
          </p:cNvSpPr>
          <p:nvPr/>
        </p:nvSpPr>
        <p:spPr bwMode="auto">
          <a:xfrm>
            <a:off x="228600" y="990600"/>
            <a:ext cx="17922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3.7</a:t>
            </a:r>
            <a:endParaRPr lang="en-US" sz="2000" baseline="0">
              <a:solidFill>
                <a:schemeClr val="bg1"/>
              </a:solidFill>
            </a:endParaRPr>
          </a:p>
        </p:txBody>
      </p:sp>
      <p:sp>
        <p:nvSpPr>
          <p:cNvPr id="1059852" name="Rectangle 12"/>
          <p:cNvSpPr>
            <a:spLocks noChangeArrowheads="1"/>
          </p:cNvSpPr>
          <p:nvPr/>
        </p:nvSpPr>
        <p:spPr bwMode="auto">
          <a:xfrm>
            <a:off x="152400" y="24384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The key needs to be in Z</a:t>
            </a:r>
            <a:r>
              <a:rPr lang="en-US" sz="2400" i="0" baseline="-20000"/>
              <a:t>26</a:t>
            </a:r>
            <a:r>
              <a:rPr lang="en-US" sz="2400" i="0" baseline="0"/>
              <a:t>*. This set has only 12 members: 1, 3, 5, 7, 9, 11, 15, 17, 19, 21, 23, 25.</a:t>
            </a:r>
          </a:p>
        </p:txBody>
      </p:sp>
      <p:sp>
        <p:nvSpPr>
          <p:cNvPr id="1059853" name="Rectangle 13"/>
          <p:cNvSpPr>
            <a:spLocks noChangeArrowheads="1"/>
          </p:cNvSpPr>
          <p:nvPr/>
        </p:nvSpPr>
        <p:spPr bwMode="auto">
          <a:xfrm>
            <a:off x="152400" y="1905000"/>
            <a:ext cx="8229600" cy="519113"/>
          </a:xfrm>
          <a:prstGeom prst="rect">
            <a:avLst/>
          </a:prstGeom>
          <a:noFill/>
          <a:ln w="9525">
            <a:noFill/>
            <a:miter lim="800000"/>
            <a:headEnd/>
            <a:tailEnd/>
          </a:ln>
          <a:effectLst/>
        </p:spPr>
        <p:txBody>
          <a:bodyPr anchor="ctr">
            <a:spAutoFit/>
          </a:bodyPr>
          <a:lstStyle/>
          <a:p>
            <a:pPr algn="just" eaLnBrk="1" hangingPunct="1"/>
            <a:r>
              <a:rPr lang="en-US" i="0" baseline="0">
                <a:solidFill>
                  <a:schemeClr val="hlink"/>
                </a:solidFill>
                <a:effectLst>
                  <a:outerShdw blurRad="38100" dist="38100" dir="2700000" algn="tl">
                    <a:srgbClr val="C0C0C0"/>
                  </a:outerShdw>
                </a:effectLst>
              </a:rPr>
              <a:t>Solution</a:t>
            </a:r>
            <a:endParaRPr lang="en-US" i="0" baseline="0">
              <a:effectLst>
                <a:outerShdw blurRad="38100" dist="38100" dir="2700000" algn="tl">
                  <a:srgbClr val="C0C0C0"/>
                </a:outerShdw>
              </a:effectLst>
            </a:endParaRPr>
          </a:p>
        </p:txBody>
      </p:sp>
      <p:sp>
        <p:nvSpPr>
          <p:cNvPr id="1059857" name="Rectangle 17"/>
          <p:cNvSpPr>
            <a:spLocks noChangeArrowheads="1"/>
          </p:cNvSpPr>
          <p:nvPr/>
        </p:nvSpPr>
        <p:spPr bwMode="auto">
          <a:xfrm>
            <a:off x="152400" y="3902075"/>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We use a multiplicative cipher to encrypt the message “hello” with a key of 7. The ciphertext is “XCZZU”.</a:t>
            </a:r>
          </a:p>
        </p:txBody>
      </p:sp>
      <p:sp>
        <p:nvSpPr>
          <p:cNvPr id="1059858" name="Text Box 18"/>
          <p:cNvSpPr txBox="1">
            <a:spLocks noChangeArrowheads="1"/>
          </p:cNvSpPr>
          <p:nvPr/>
        </p:nvSpPr>
        <p:spPr bwMode="auto">
          <a:xfrm>
            <a:off x="228600" y="3352800"/>
            <a:ext cx="17922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3.8</a:t>
            </a:r>
            <a:endParaRPr lang="en-US" sz="2000" baseline="0">
              <a:solidFill>
                <a:schemeClr val="bg1"/>
              </a:solidFill>
            </a:endParaRPr>
          </a:p>
        </p:txBody>
      </p:sp>
      <p:pic>
        <p:nvPicPr>
          <p:cNvPr id="1059859" name="Picture 19"/>
          <p:cNvPicPr>
            <a:picLocks noChangeAspect="1" noChangeArrowheads="1"/>
          </p:cNvPicPr>
          <p:nvPr/>
        </p:nvPicPr>
        <p:blipFill>
          <a:blip r:embed="rId3"/>
          <a:srcRect/>
          <a:stretch>
            <a:fillRect/>
          </a:stretch>
        </p:blipFill>
        <p:spPr bwMode="auto">
          <a:xfrm>
            <a:off x="133350" y="4810125"/>
            <a:ext cx="8858250" cy="1666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3.</a:t>
            </a:r>
            <a:fld id="{1BAFDD3E-33F2-4431-86AF-C6E2E6CCD291}" type="slidenum">
              <a:rPr lang="en-US"/>
              <a:pPr/>
              <a:t>161</a:t>
            </a:fld>
            <a:endParaRPr lang="en-US"/>
          </a:p>
        </p:txBody>
      </p:sp>
      <p:sp>
        <p:nvSpPr>
          <p:cNvPr id="106598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659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6598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659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659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6599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659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65993"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065995" name="Text Box 11"/>
          <p:cNvSpPr txBox="1">
            <a:spLocks noChangeArrowheads="1"/>
          </p:cNvSpPr>
          <p:nvPr/>
        </p:nvSpPr>
        <p:spPr bwMode="auto">
          <a:xfrm>
            <a:off x="1143000" y="533400"/>
            <a:ext cx="2106613"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Affine Ciphers</a:t>
            </a:r>
            <a:endParaRPr lang="en-US" sz="2000" baseline="0"/>
          </a:p>
        </p:txBody>
      </p:sp>
      <p:pic>
        <p:nvPicPr>
          <p:cNvPr id="1066002" name="Picture 18"/>
          <p:cNvPicPr>
            <a:picLocks noChangeAspect="1" noChangeArrowheads="1"/>
          </p:cNvPicPr>
          <p:nvPr/>
        </p:nvPicPr>
        <p:blipFill>
          <a:blip r:embed="rId3"/>
          <a:srcRect/>
          <a:stretch>
            <a:fillRect/>
          </a:stretch>
        </p:blipFill>
        <p:spPr bwMode="auto">
          <a:xfrm>
            <a:off x="457200" y="5391150"/>
            <a:ext cx="8080375" cy="1085850"/>
          </a:xfrm>
          <a:prstGeom prst="rect">
            <a:avLst/>
          </a:prstGeom>
          <a:noFill/>
          <a:ln w="9525">
            <a:noFill/>
            <a:miter lim="800000"/>
            <a:headEnd/>
            <a:tailEnd/>
          </a:ln>
          <a:effectLst/>
        </p:spPr>
      </p:pic>
      <p:sp>
        <p:nvSpPr>
          <p:cNvPr id="1066003" name="Text Box 19"/>
          <p:cNvSpPr txBox="1">
            <a:spLocks noChangeArrowheads="1"/>
          </p:cNvSpPr>
          <p:nvPr/>
        </p:nvSpPr>
        <p:spPr bwMode="auto">
          <a:xfrm>
            <a:off x="2743200" y="1828800"/>
            <a:ext cx="319563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3.11  </a:t>
            </a:r>
            <a:r>
              <a:rPr lang="en-US" sz="2000" baseline="0"/>
              <a:t>Affine cipher</a:t>
            </a:r>
          </a:p>
        </p:txBody>
      </p:sp>
      <p:pic>
        <p:nvPicPr>
          <p:cNvPr id="1066004" name="Picture 20"/>
          <p:cNvPicPr>
            <a:picLocks noChangeAspect="1" noChangeArrowheads="1"/>
          </p:cNvPicPr>
          <p:nvPr/>
        </p:nvPicPr>
        <p:blipFill>
          <a:blip r:embed="rId4"/>
          <a:srcRect/>
          <a:stretch>
            <a:fillRect/>
          </a:stretch>
        </p:blipFill>
        <p:spPr bwMode="auto">
          <a:xfrm>
            <a:off x="504825" y="2438400"/>
            <a:ext cx="8181975" cy="2765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7" name="Rectangle 9"/>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8138" name="Rectangle 10"/>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8139" name="Rectangle 11"/>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8140" name="Rectangle 12"/>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8141" name="Rectangle 13"/>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8142" name="Rectangle 14"/>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8143" name="Rectangle 15"/>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88144" name="Text Box 16"/>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688145" name="Rectangle 17"/>
          <p:cNvSpPr>
            <a:spLocks noChangeArrowheads="1"/>
          </p:cNvSpPr>
          <p:nvPr/>
        </p:nvSpPr>
        <p:spPr bwMode="auto">
          <a:xfrm>
            <a:off x="152400" y="167640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The affine cipher uses a pair of keys in which the first key is from Z</a:t>
            </a:r>
            <a:r>
              <a:rPr lang="en-US" sz="2400" i="0" baseline="-20000"/>
              <a:t>26</a:t>
            </a:r>
            <a:r>
              <a:rPr lang="en-US" sz="2400" i="0" baseline="0"/>
              <a:t>* and the second is from Z</a:t>
            </a:r>
            <a:r>
              <a:rPr lang="en-US" sz="2400" i="0" baseline="-20000"/>
              <a:t>26</a:t>
            </a:r>
            <a:r>
              <a:rPr lang="en-US" sz="2400" i="0" baseline="0"/>
              <a:t>. The size of the key domain is </a:t>
            </a:r>
            <a:br>
              <a:rPr lang="en-US" sz="2400" i="0" baseline="0"/>
            </a:br>
            <a:r>
              <a:rPr lang="en-US" sz="2400" i="0" baseline="0"/>
              <a:t>26 × 12 = 312.</a:t>
            </a:r>
          </a:p>
        </p:txBody>
      </p:sp>
      <p:sp>
        <p:nvSpPr>
          <p:cNvPr id="688147" name="Text Box 19"/>
          <p:cNvSpPr txBox="1">
            <a:spLocks noChangeArrowheads="1"/>
          </p:cNvSpPr>
          <p:nvPr/>
        </p:nvSpPr>
        <p:spPr bwMode="auto">
          <a:xfrm>
            <a:off x="341313" y="1143000"/>
            <a:ext cx="1944687"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3.09</a:t>
            </a:r>
            <a:endParaRPr lang="en-US" sz="2000" baseline="0">
              <a:solidFill>
                <a:schemeClr val="bg1"/>
              </a:solidFill>
            </a:endParaRPr>
          </a:p>
        </p:txBody>
      </p:sp>
      <p:sp>
        <p:nvSpPr>
          <p:cNvPr id="688148" name="Rectangle 20"/>
          <p:cNvSpPr>
            <a:spLocks noChangeArrowheads="1"/>
          </p:cNvSpPr>
          <p:nvPr/>
        </p:nvSpPr>
        <p:spPr bwMode="auto">
          <a:xfrm>
            <a:off x="152400" y="35052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Use an affine cipher to encrypt the message “hello” with the key pair (7, 2).</a:t>
            </a:r>
          </a:p>
        </p:txBody>
      </p:sp>
      <p:sp>
        <p:nvSpPr>
          <p:cNvPr id="688149" name="Text Box 21"/>
          <p:cNvSpPr txBox="1">
            <a:spLocks noChangeArrowheads="1"/>
          </p:cNvSpPr>
          <p:nvPr/>
        </p:nvSpPr>
        <p:spPr bwMode="auto">
          <a:xfrm>
            <a:off x="341313" y="3017838"/>
            <a:ext cx="1944687"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3.10</a:t>
            </a:r>
            <a:endParaRPr lang="en-US" sz="2000" baseline="0">
              <a:solidFill>
                <a:schemeClr val="bg1"/>
              </a:solidFill>
            </a:endParaRPr>
          </a:p>
        </p:txBody>
      </p:sp>
      <p:pic>
        <p:nvPicPr>
          <p:cNvPr id="688150" name="Picture 22"/>
          <p:cNvPicPr>
            <a:picLocks noChangeAspect="1" noChangeArrowheads="1"/>
          </p:cNvPicPr>
          <p:nvPr/>
        </p:nvPicPr>
        <p:blipFill>
          <a:blip r:embed="rId3"/>
          <a:srcRect/>
          <a:stretch>
            <a:fillRect/>
          </a:stretch>
        </p:blipFill>
        <p:spPr bwMode="auto">
          <a:xfrm>
            <a:off x="228600" y="4518025"/>
            <a:ext cx="8729663" cy="1533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t>3.</a:t>
            </a:r>
            <a:fld id="{29BC4823-FD3D-4D34-A434-E6311C57A829}" type="slidenum">
              <a:rPr lang="en-US"/>
              <a:pPr/>
              <a:t>163</a:t>
            </a:fld>
            <a:endParaRPr lang="en-US"/>
          </a:p>
        </p:txBody>
      </p:sp>
      <p:sp>
        <p:nvSpPr>
          <p:cNvPr id="108441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8441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8442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8442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8442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8442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8442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84425"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084426" name="Rectangle 10"/>
          <p:cNvSpPr>
            <a:spLocks noChangeArrowheads="1"/>
          </p:cNvSpPr>
          <p:nvPr/>
        </p:nvSpPr>
        <p:spPr bwMode="auto">
          <a:xfrm>
            <a:off x="152400" y="1768475"/>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Use the affine cipher to decrypt the message “ZEBBW” with the key pair (7, 2) in modulus 26.</a:t>
            </a:r>
          </a:p>
        </p:txBody>
      </p:sp>
      <p:sp>
        <p:nvSpPr>
          <p:cNvPr id="1084427" name="Text Box 11"/>
          <p:cNvSpPr txBox="1">
            <a:spLocks noChangeArrowheads="1"/>
          </p:cNvSpPr>
          <p:nvPr/>
        </p:nvSpPr>
        <p:spPr bwMode="auto">
          <a:xfrm>
            <a:off x="228600" y="12192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3.11</a:t>
            </a:r>
            <a:endParaRPr lang="en-US" sz="2000" baseline="0">
              <a:solidFill>
                <a:schemeClr val="bg1"/>
              </a:solidFill>
            </a:endParaRPr>
          </a:p>
        </p:txBody>
      </p:sp>
      <p:sp>
        <p:nvSpPr>
          <p:cNvPr id="1084428" name="Text Box 12"/>
          <p:cNvSpPr txBox="1">
            <a:spLocks noChangeArrowheads="1"/>
          </p:cNvSpPr>
          <p:nvPr/>
        </p:nvSpPr>
        <p:spPr bwMode="auto">
          <a:xfrm>
            <a:off x="255588" y="2684463"/>
            <a:ext cx="1268412" cy="457200"/>
          </a:xfrm>
          <a:prstGeom prst="rect">
            <a:avLst/>
          </a:prstGeom>
          <a:noFill/>
          <a:ln w="9525">
            <a:noFill/>
            <a:miter lim="800000"/>
            <a:headEnd/>
            <a:tailEnd/>
          </a:ln>
          <a:effectLst/>
        </p:spPr>
        <p:txBody>
          <a:bodyPr wrap="none">
            <a:spAutoFit/>
          </a:bodyPr>
          <a:lstStyle/>
          <a:p>
            <a:r>
              <a:rPr lang="en-US" sz="2400" i="0" baseline="0">
                <a:solidFill>
                  <a:schemeClr val="hlink"/>
                </a:solidFill>
              </a:rPr>
              <a:t>Solution</a:t>
            </a:r>
            <a:endParaRPr lang="en-US" sz="2000" baseline="0">
              <a:solidFill>
                <a:schemeClr val="hlink"/>
              </a:solidFill>
            </a:endParaRPr>
          </a:p>
        </p:txBody>
      </p:sp>
      <p:pic>
        <p:nvPicPr>
          <p:cNvPr id="1084431" name="Picture 15"/>
          <p:cNvPicPr>
            <a:picLocks noChangeAspect="1" noChangeArrowheads="1"/>
          </p:cNvPicPr>
          <p:nvPr/>
        </p:nvPicPr>
        <p:blipFill>
          <a:blip r:embed="rId3"/>
          <a:srcRect/>
          <a:stretch>
            <a:fillRect/>
          </a:stretch>
        </p:blipFill>
        <p:spPr bwMode="auto">
          <a:xfrm>
            <a:off x="304800" y="3217863"/>
            <a:ext cx="8739188" cy="1536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987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9875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987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987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9875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987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098761"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098762" name="Rectangle 10"/>
          <p:cNvSpPr>
            <a:spLocks noChangeArrowheads="1"/>
          </p:cNvSpPr>
          <p:nvPr/>
        </p:nvSpPr>
        <p:spPr bwMode="auto">
          <a:xfrm>
            <a:off x="152400" y="117475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Because additive, multiplicative, and affine ciphers have small key domains, they are very vulnerable to brute-force attack. </a:t>
            </a:r>
          </a:p>
        </p:txBody>
      </p:sp>
      <p:sp>
        <p:nvSpPr>
          <p:cNvPr id="1098763" name="Text Box 11"/>
          <p:cNvSpPr txBox="1">
            <a:spLocks noChangeArrowheads="1"/>
          </p:cNvSpPr>
          <p:nvPr/>
        </p:nvSpPr>
        <p:spPr bwMode="auto">
          <a:xfrm>
            <a:off x="1143000" y="533400"/>
            <a:ext cx="496093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Monoalphabetic Substitution Cipher</a:t>
            </a:r>
          </a:p>
        </p:txBody>
      </p:sp>
      <p:sp>
        <p:nvSpPr>
          <p:cNvPr id="1098767" name="Rectangle 15"/>
          <p:cNvSpPr>
            <a:spLocks noChangeArrowheads="1"/>
          </p:cNvSpPr>
          <p:nvPr/>
        </p:nvSpPr>
        <p:spPr bwMode="auto">
          <a:xfrm>
            <a:off x="152400" y="220980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A better solution is to create a mapping between each plaintext character and the corresponding ciphertext character. Alice and Bob can agree on a table showing the mapping for each character. </a:t>
            </a:r>
          </a:p>
        </p:txBody>
      </p:sp>
      <p:pic>
        <p:nvPicPr>
          <p:cNvPr id="1098768" name="Picture 16"/>
          <p:cNvPicPr>
            <a:picLocks noChangeAspect="1" noChangeArrowheads="1"/>
          </p:cNvPicPr>
          <p:nvPr/>
        </p:nvPicPr>
        <p:blipFill>
          <a:blip r:embed="rId3"/>
          <a:srcRect/>
          <a:stretch>
            <a:fillRect/>
          </a:stretch>
        </p:blipFill>
        <p:spPr bwMode="auto">
          <a:xfrm>
            <a:off x="265113" y="4551363"/>
            <a:ext cx="8345487" cy="630237"/>
          </a:xfrm>
          <a:prstGeom prst="rect">
            <a:avLst/>
          </a:prstGeom>
          <a:noFill/>
          <a:ln w="9525">
            <a:noFill/>
            <a:miter lim="800000"/>
            <a:headEnd/>
            <a:tailEnd/>
          </a:ln>
          <a:effectLst/>
        </p:spPr>
      </p:pic>
      <p:sp>
        <p:nvSpPr>
          <p:cNvPr id="1098769" name="Text Box 17"/>
          <p:cNvSpPr txBox="1">
            <a:spLocks noChangeArrowheads="1"/>
          </p:cNvSpPr>
          <p:nvPr/>
        </p:nvSpPr>
        <p:spPr bwMode="auto">
          <a:xfrm>
            <a:off x="304800" y="3733800"/>
            <a:ext cx="8458200" cy="769441"/>
          </a:xfrm>
          <a:prstGeom prst="rect">
            <a:avLst/>
          </a:prstGeom>
          <a:noFill/>
          <a:ln w="9525">
            <a:noFill/>
            <a:miter lim="800000"/>
            <a:headEnd/>
            <a:tailEnd/>
          </a:ln>
          <a:effectLst/>
        </p:spPr>
        <p:txBody>
          <a:bodyPr wrap="square">
            <a:spAutoFit/>
          </a:bodyPr>
          <a:lstStyle/>
          <a:p>
            <a:r>
              <a:rPr lang="en-US" sz="2400" i="0" baseline="0" dirty="0">
                <a:solidFill>
                  <a:schemeClr val="folHlink"/>
                </a:solidFill>
              </a:rPr>
              <a:t>Figure 3.12  </a:t>
            </a:r>
            <a:r>
              <a:rPr lang="en-US" sz="2000" baseline="0" dirty="0"/>
              <a:t>An example key for </a:t>
            </a:r>
            <a:r>
              <a:rPr lang="en-US" sz="2000" baseline="0" dirty="0" err="1"/>
              <a:t>monoalphabetic</a:t>
            </a:r>
            <a:r>
              <a:rPr lang="en-US" sz="2000" baseline="0" dirty="0"/>
              <a:t> substitution cipher</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28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28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28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28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28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28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2857"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3.2.1</a:t>
            </a:r>
            <a:r>
              <a:rPr lang="en-US" sz="3200" baseline="0">
                <a:solidFill>
                  <a:schemeClr val="hlink"/>
                </a:solidFill>
              </a:rPr>
              <a:t>     </a:t>
            </a:r>
            <a:r>
              <a:rPr lang="en-US" sz="3200" baseline="0"/>
              <a:t>Continued</a:t>
            </a:r>
          </a:p>
        </p:txBody>
      </p:sp>
      <p:sp>
        <p:nvSpPr>
          <p:cNvPr id="1102858" name="Rectangle 10"/>
          <p:cNvSpPr>
            <a:spLocks noChangeArrowheads="1"/>
          </p:cNvSpPr>
          <p:nvPr/>
        </p:nvSpPr>
        <p:spPr bwMode="auto">
          <a:xfrm>
            <a:off x="152400" y="1447800"/>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We can use the key in Figure 3.12 to encrypt the message</a:t>
            </a:r>
          </a:p>
        </p:txBody>
      </p:sp>
      <p:sp>
        <p:nvSpPr>
          <p:cNvPr id="1102859" name="Text Box 11"/>
          <p:cNvSpPr txBox="1">
            <a:spLocks noChangeArrowheads="1"/>
          </p:cNvSpPr>
          <p:nvPr/>
        </p:nvSpPr>
        <p:spPr bwMode="auto">
          <a:xfrm>
            <a:off x="304800" y="10668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3.13</a:t>
            </a:r>
            <a:endParaRPr lang="en-US" sz="2000" baseline="0">
              <a:solidFill>
                <a:schemeClr val="bg1"/>
              </a:solidFill>
            </a:endParaRPr>
          </a:p>
        </p:txBody>
      </p:sp>
      <p:sp>
        <p:nvSpPr>
          <p:cNvPr id="1102861" name="Rectangle 13"/>
          <p:cNvSpPr>
            <a:spLocks noChangeArrowheads="1"/>
          </p:cNvSpPr>
          <p:nvPr/>
        </p:nvSpPr>
        <p:spPr bwMode="auto">
          <a:xfrm>
            <a:off x="152400" y="2971800"/>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The ciphertext is</a:t>
            </a:r>
          </a:p>
        </p:txBody>
      </p:sp>
      <p:pic>
        <p:nvPicPr>
          <p:cNvPr id="1102863" name="Picture 15"/>
          <p:cNvPicPr>
            <a:picLocks noChangeAspect="1" noChangeArrowheads="1"/>
          </p:cNvPicPr>
          <p:nvPr/>
        </p:nvPicPr>
        <p:blipFill>
          <a:blip r:embed="rId3"/>
          <a:srcRect/>
          <a:stretch>
            <a:fillRect/>
          </a:stretch>
        </p:blipFill>
        <p:spPr bwMode="auto">
          <a:xfrm>
            <a:off x="815975" y="2209800"/>
            <a:ext cx="7185025" cy="485775"/>
          </a:xfrm>
          <a:prstGeom prst="rect">
            <a:avLst/>
          </a:prstGeom>
          <a:noFill/>
          <a:ln w="9525">
            <a:noFill/>
            <a:miter lim="800000"/>
            <a:headEnd/>
            <a:tailEnd/>
          </a:ln>
          <a:effectLst/>
        </p:spPr>
      </p:pic>
      <p:pic>
        <p:nvPicPr>
          <p:cNvPr id="1102864" name="Picture 16"/>
          <p:cNvPicPr>
            <a:picLocks noChangeAspect="1" noChangeArrowheads="1"/>
          </p:cNvPicPr>
          <p:nvPr/>
        </p:nvPicPr>
        <p:blipFill>
          <a:blip r:embed="rId4"/>
          <a:srcRect/>
          <a:stretch>
            <a:fillRect/>
          </a:stretch>
        </p:blipFill>
        <p:spPr bwMode="auto">
          <a:xfrm>
            <a:off x="298450" y="4038600"/>
            <a:ext cx="8464550" cy="3889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69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69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69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69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69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69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06953" name="Text Box 9"/>
          <p:cNvSpPr txBox="1">
            <a:spLocks noChangeArrowheads="1"/>
          </p:cNvSpPr>
          <p:nvPr/>
        </p:nvSpPr>
        <p:spPr bwMode="auto">
          <a:xfrm>
            <a:off x="1143000" y="0"/>
            <a:ext cx="5400675" cy="579438"/>
          </a:xfrm>
          <a:prstGeom prst="rect">
            <a:avLst/>
          </a:prstGeom>
          <a:noFill/>
          <a:ln w="9525">
            <a:noFill/>
            <a:miter lim="800000"/>
            <a:headEnd/>
            <a:tailEnd/>
          </a:ln>
          <a:effectLst/>
        </p:spPr>
        <p:txBody>
          <a:bodyPr wrap="none">
            <a:spAutoFit/>
          </a:bodyPr>
          <a:lstStyle/>
          <a:p>
            <a:r>
              <a:rPr lang="en-US" sz="3200" baseline="0">
                <a:solidFill>
                  <a:schemeClr val="hlink"/>
                </a:solidFill>
              </a:rPr>
              <a:t>3.2.2     Polyalphabetic Ciphers</a:t>
            </a:r>
          </a:p>
        </p:txBody>
      </p:sp>
      <p:sp>
        <p:nvSpPr>
          <p:cNvPr id="1106954" name="Rectangle 10"/>
          <p:cNvSpPr>
            <a:spLocks noChangeArrowheads="1"/>
          </p:cNvSpPr>
          <p:nvPr/>
        </p:nvSpPr>
        <p:spPr bwMode="auto">
          <a:xfrm>
            <a:off x="152400" y="990600"/>
            <a:ext cx="8839200" cy="1800225"/>
          </a:xfrm>
          <a:prstGeom prst="rect">
            <a:avLst/>
          </a:prstGeom>
          <a:noFill/>
          <a:ln w="9525">
            <a:noFill/>
            <a:miter lim="800000"/>
            <a:headEnd/>
            <a:tailEnd/>
          </a:ln>
          <a:effectLst/>
        </p:spPr>
        <p:txBody>
          <a:bodyPr anchor="ctr">
            <a:spAutoFit/>
          </a:bodyPr>
          <a:lstStyle/>
          <a:p>
            <a:pPr algn="just" eaLnBrk="1" hangingPunct="1"/>
            <a:r>
              <a:rPr lang="en-US" i="0" baseline="0"/>
              <a:t>In polyalphabetic substitution, each occurrence of a character may have a different substitute. The relationship between a character in the plaintext to a character in the ciphertext is one-to-many. </a:t>
            </a:r>
          </a:p>
        </p:txBody>
      </p:sp>
      <p:sp>
        <p:nvSpPr>
          <p:cNvPr id="1106961" name="Text Box 17"/>
          <p:cNvSpPr txBox="1">
            <a:spLocks noChangeArrowheads="1"/>
          </p:cNvSpPr>
          <p:nvPr/>
        </p:nvSpPr>
        <p:spPr bwMode="auto">
          <a:xfrm>
            <a:off x="3438525" y="3733800"/>
            <a:ext cx="227647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Autokey Cipher</a:t>
            </a:r>
          </a:p>
        </p:txBody>
      </p:sp>
      <p:pic>
        <p:nvPicPr>
          <p:cNvPr id="1106962" name="Picture 18"/>
          <p:cNvPicPr>
            <a:picLocks noChangeAspect="1" noChangeArrowheads="1"/>
          </p:cNvPicPr>
          <p:nvPr/>
        </p:nvPicPr>
        <p:blipFill>
          <a:blip r:embed="rId3"/>
          <a:srcRect/>
          <a:stretch>
            <a:fillRect/>
          </a:stretch>
        </p:blipFill>
        <p:spPr bwMode="auto">
          <a:xfrm>
            <a:off x="152400" y="4667250"/>
            <a:ext cx="8756650" cy="1047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104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104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104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104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104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104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1049"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11050" name="Rectangle 10"/>
          <p:cNvSpPr>
            <a:spLocks noChangeArrowheads="1"/>
          </p:cNvSpPr>
          <p:nvPr/>
        </p:nvSpPr>
        <p:spPr bwMode="auto">
          <a:xfrm>
            <a:off x="152400" y="1082675"/>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Assume that Alice and Bob agreed to use an autokey cipher with initial key value </a:t>
            </a:r>
            <a:r>
              <a:rPr lang="en-US" sz="2400" baseline="0"/>
              <a:t>k</a:t>
            </a:r>
            <a:r>
              <a:rPr lang="en-US" sz="2400" i="0"/>
              <a:t>1</a:t>
            </a:r>
            <a:r>
              <a:rPr lang="en-US" sz="2400" i="0" baseline="0"/>
              <a:t> = 12. Now Alice wants to send Bob the message “Attack is today”. Enciphering is done character by character.</a:t>
            </a:r>
          </a:p>
        </p:txBody>
      </p:sp>
      <p:sp>
        <p:nvSpPr>
          <p:cNvPr id="1111051"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3.14</a:t>
            </a:r>
            <a:endParaRPr lang="en-US" sz="2000" baseline="0">
              <a:solidFill>
                <a:schemeClr val="bg1"/>
              </a:solidFill>
            </a:endParaRPr>
          </a:p>
        </p:txBody>
      </p:sp>
      <p:pic>
        <p:nvPicPr>
          <p:cNvPr id="1111055" name="Picture 15"/>
          <p:cNvPicPr>
            <a:picLocks noChangeAspect="1" noChangeArrowheads="1"/>
          </p:cNvPicPr>
          <p:nvPr/>
        </p:nvPicPr>
        <p:blipFill>
          <a:blip r:embed="rId3"/>
          <a:srcRect/>
          <a:stretch>
            <a:fillRect/>
          </a:stretch>
        </p:blipFill>
        <p:spPr bwMode="auto">
          <a:xfrm>
            <a:off x="381000" y="2647950"/>
            <a:ext cx="8153400" cy="1466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30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30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30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30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30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30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3097"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13099" name="Text Box 11"/>
          <p:cNvSpPr txBox="1">
            <a:spLocks noChangeArrowheads="1"/>
          </p:cNvSpPr>
          <p:nvPr/>
        </p:nvSpPr>
        <p:spPr bwMode="auto">
          <a:xfrm>
            <a:off x="1143000" y="533400"/>
            <a:ext cx="222250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Playfair Cipher</a:t>
            </a:r>
          </a:p>
        </p:txBody>
      </p:sp>
      <p:pic>
        <p:nvPicPr>
          <p:cNvPr id="1113101" name="Picture 13"/>
          <p:cNvPicPr>
            <a:picLocks noChangeAspect="1" noChangeArrowheads="1"/>
          </p:cNvPicPr>
          <p:nvPr/>
        </p:nvPicPr>
        <p:blipFill>
          <a:blip r:embed="rId3"/>
          <a:srcRect/>
          <a:stretch>
            <a:fillRect/>
          </a:stretch>
        </p:blipFill>
        <p:spPr bwMode="auto">
          <a:xfrm>
            <a:off x="1371600" y="1757363"/>
            <a:ext cx="4805363" cy="2357437"/>
          </a:xfrm>
          <a:prstGeom prst="rect">
            <a:avLst/>
          </a:prstGeom>
          <a:noFill/>
          <a:ln w="9525">
            <a:noFill/>
            <a:miter lim="800000"/>
            <a:headEnd/>
            <a:tailEnd/>
          </a:ln>
          <a:effectLst/>
        </p:spPr>
      </p:pic>
      <p:sp>
        <p:nvSpPr>
          <p:cNvPr id="1113102" name="Text Box 14"/>
          <p:cNvSpPr txBox="1">
            <a:spLocks noChangeArrowheads="1"/>
          </p:cNvSpPr>
          <p:nvPr/>
        </p:nvSpPr>
        <p:spPr bwMode="auto">
          <a:xfrm>
            <a:off x="1066800" y="1066800"/>
            <a:ext cx="6900863"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3.13  </a:t>
            </a:r>
            <a:r>
              <a:rPr lang="en-US" sz="2000" baseline="0"/>
              <a:t>An example of a secret key in the Playfair cipher</a:t>
            </a:r>
          </a:p>
        </p:txBody>
      </p:sp>
      <p:sp>
        <p:nvSpPr>
          <p:cNvPr id="1113103" name="Rectangle 15"/>
          <p:cNvSpPr>
            <a:spLocks noChangeArrowheads="1"/>
          </p:cNvSpPr>
          <p:nvPr/>
        </p:nvSpPr>
        <p:spPr bwMode="auto">
          <a:xfrm>
            <a:off x="152400" y="4800600"/>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Let us encrypt the plaintext “hello” using the key in Figure 3.13. </a:t>
            </a:r>
          </a:p>
        </p:txBody>
      </p:sp>
      <p:pic>
        <p:nvPicPr>
          <p:cNvPr id="1113104" name="Picture 16"/>
          <p:cNvPicPr>
            <a:picLocks noChangeAspect="1" noChangeArrowheads="1"/>
          </p:cNvPicPr>
          <p:nvPr/>
        </p:nvPicPr>
        <p:blipFill>
          <a:blip r:embed="rId4"/>
          <a:srcRect/>
          <a:stretch>
            <a:fillRect/>
          </a:stretch>
        </p:blipFill>
        <p:spPr bwMode="auto">
          <a:xfrm>
            <a:off x="457200" y="5334000"/>
            <a:ext cx="8062913" cy="958850"/>
          </a:xfrm>
          <a:prstGeom prst="rect">
            <a:avLst/>
          </a:prstGeom>
          <a:noFill/>
          <a:ln w="9525">
            <a:noFill/>
            <a:miter lim="800000"/>
            <a:headEnd/>
            <a:tailEnd/>
          </a:ln>
          <a:effectLst/>
        </p:spPr>
      </p:pic>
      <p:sp>
        <p:nvSpPr>
          <p:cNvPr id="1113105" name="Text Box 17"/>
          <p:cNvSpPr txBox="1">
            <a:spLocks noChangeArrowheads="1"/>
          </p:cNvSpPr>
          <p:nvPr/>
        </p:nvSpPr>
        <p:spPr bwMode="auto">
          <a:xfrm>
            <a:off x="228600" y="42672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3.15</a:t>
            </a:r>
            <a:endParaRPr lang="en-US" sz="2000" baseline="0">
              <a:solidFill>
                <a:schemeClr val="bg1"/>
              </a:solidFill>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71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718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71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71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719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71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7193"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 </a:t>
            </a:r>
            <a:r>
              <a:rPr lang="en-US" sz="3200" baseline="0">
                <a:solidFill>
                  <a:schemeClr val="hlink"/>
                </a:solidFill>
              </a:rPr>
              <a:t>    </a:t>
            </a:r>
            <a:r>
              <a:rPr lang="en-US" sz="3200" baseline="0"/>
              <a:t>Continued</a:t>
            </a:r>
          </a:p>
        </p:txBody>
      </p:sp>
      <p:sp>
        <p:nvSpPr>
          <p:cNvPr id="1117195" name="Text Box 11"/>
          <p:cNvSpPr txBox="1">
            <a:spLocks noChangeArrowheads="1"/>
          </p:cNvSpPr>
          <p:nvPr/>
        </p:nvSpPr>
        <p:spPr bwMode="auto">
          <a:xfrm>
            <a:off x="3144838" y="609600"/>
            <a:ext cx="2341562"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Vigenere Cipher</a:t>
            </a:r>
          </a:p>
        </p:txBody>
      </p:sp>
      <p:pic>
        <p:nvPicPr>
          <p:cNvPr id="1117198" name="Picture 14"/>
          <p:cNvPicPr>
            <a:picLocks noChangeAspect="1" noChangeArrowheads="1"/>
          </p:cNvPicPr>
          <p:nvPr/>
        </p:nvPicPr>
        <p:blipFill>
          <a:blip r:embed="rId3"/>
          <a:srcRect/>
          <a:stretch>
            <a:fillRect/>
          </a:stretch>
        </p:blipFill>
        <p:spPr bwMode="auto">
          <a:xfrm>
            <a:off x="274638" y="1219200"/>
            <a:ext cx="8564562" cy="809625"/>
          </a:xfrm>
          <a:prstGeom prst="rect">
            <a:avLst/>
          </a:prstGeom>
          <a:noFill/>
          <a:ln w="9525">
            <a:noFill/>
            <a:miter lim="800000"/>
            <a:headEnd/>
            <a:tailEnd/>
          </a:ln>
          <a:effectLst/>
        </p:spPr>
      </p:pic>
      <p:sp>
        <p:nvSpPr>
          <p:cNvPr id="1117199" name="Rectangle 15"/>
          <p:cNvSpPr>
            <a:spLocks noChangeArrowheads="1"/>
          </p:cNvSpPr>
          <p:nvPr/>
        </p:nvSpPr>
        <p:spPr bwMode="auto">
          <a:xfrm>
            <a:off x="152400" y="29718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We can encrypt the message “She is listening” using the 6-character keyword “PASCAL”. </a:t>
            </a:r>
          </a:p>
        </p:txBody>
      </p:sp>
      <p:sp>
        <p:nvSpPr>
          <p:cNvPr id="1117200" name="Text Box 16"/>
          <p:cNvSpPr txBox="1">
            <a:spLocks noChangeArrowheads="1"/>
          </p:cNvSpPr>
          <p:nvPr/>
        </p:nvSpPr>
        <p:spPr bwMode="auto">
          <a:xfrm>
            <a:off x="228600" y="2438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3.16</a:t>
            </a:r>
            <a:endParaRPr lang="en-US" sz="2000" baseline="0">
              <a:solidFill>
                <a:schemeClr val="bg1"/>
              </a:solidFill>
            </a:endParaRPr>
          </a:p>
        </p:txBody>
      </p:sp>
      <p:pic>
        <p:nvPicPr>
          <p:cNvPr id="1117201" name="Picture 17"/>
          <p:cNvPicPr>
            <a:picLocks noChangeAspect="1" noChangeArrowheads="1"/>
          </p:cNvPicPr>
          <p:nvPr/>
        </p:nvPicPr>
        <p:blipFill>
          <a:blip r:embed="rId4"/>
          <a:srcRect/>
          <a:stretch>
            <a:fillRect/>
          </a:stretch>
        </p:blipFill>
        <p:spPr bwMode="auto">
          <a:xfrm>
            <a:off x="85725" y="3886200"/>
            <a:ext cx="8829675" cy="21701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17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1"/>
            <a:ext cx="8784432" cy="6620668"/>
          </a:xfrm>
          <a:prstGeom prst="rect">
            <a:avLst/>
          </a:prstGeom>
        </p:spPr>
      </p:pic>
    </p:spTree>
    <p:extLst>
      <p:ext uri="{BB962C8B-B14F-4D97-AF65-F5344CB8AC3E}">
        <p14:creationId xmlns:p14="http://schemas.microsoft.com/office/powerpoint/2010/main" val="378597737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92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923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92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92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923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92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19241"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19242" name="Rectangle 10"/>
          <p:cNvSpPr>
            <a:spLocks noChangeArrowheads="1"/>
          </p:cNvSpPr>
          <p:nvPr/>
        </p:nvSpPr>
        <p:spPr bwMode="auto">
          <a:xfrm>
            <a:off x="152400" y="1038225"/>
            <a:ext cx="8839200" cy="1552575"/>
          </a:xfrm>
          <a:prstGeom prst="rect">
            <a:avLst/>
          </a:prstGeom>
          <a:noFill/>
          <a:ln w="9525">
            <a:noFill/>
            <a:miter lim="800000"/>
            <a:headEnd/>
            <a:tailEnd/>
          </a:ln>
          <a:effectLst/>
        </p:spPr>
        <p:txBody>
          <a:bodyPr anchor="ctr">
            <a:spAutoFit/>
          </a:bodyPr>
          <a:lstStyle/>
          <a:p>
            <a:pPr algn="just" eaLnBrk="1" hangingPunct="1"/>
            <a:r>
              <a:rPr lang="en-US" sz="2400" i="0" baseline="0"/>
              <a:t>Let us see how we can encrypt the message “She is listening” using the 6-character keyword “PASCAL”. The initial key stream is (15, 0, 18, 2, 0, 11). The key stream is the repetition of this initial key stream (as many times as needed).</a:t>
            </a:r>
          </a:p>
        </p:txBody>
      </p:sp>
      <p:sp>
        <p:nvSpPr>
          <p:cNvPr id="1119244" name="Text Box 1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3.16</a:t>
            </a:r>
            <a:endParaRPr lang="en-US" sz="2000" baseline="0">
              <a:solidFill>
                <a:schemeClr val="bg1"/>
              </a:solidFill>
            </a:endParaRPr>
          </a:p>
        </p:txBody>
      </p:sp>
      <p:pic>
        <p:nvPicPr>
          <p:cNvPr id="1119245" name="Picture 13"/>
          <p:cNvPicPr>
            <a:picLocks noChangeAspect="1" noChangeArrowheads="1"/>
          </p:cNvPicPr>
          <p:nvPr/>
        </p:nvPicPr>
        <p:blipFill>
          <a:blip r:embed="rId3"/>
          <a:srcRect/>
          <a:stretch>
            <a:fillRect/>
          </a:stretch>
        </p:blipFill>
        <p:spPr bwMode="auto">
          <a:xfrm>
            <a:off x="85725" y="2743200"/>
            <a:ext cx="8829675" cy="21701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128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128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128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128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128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128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1289"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21290" name="Rectangle 10"/>
          <p:cNvSpPr>
            <a:spLocks noChangeArrowheads="1"/>
          </p:cNvSpPr>
          <p:nvPr/>
        </p:nvSpPr>
        <p:spPr bwMode="auto">
          <a:xfrm>
            <a:off x="152400" y="11430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Vigenere cipher can be seen as combinations of m additive ciphers.</a:t>
            </a:r>
          </a:p>
        </p:txBody>
      </p:sp>
      <p:sp>
        <p:nvSpPr>
          <p:cNvPr id="1121291"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3.17</a:t>
            </a:r>
            <a:endParaRPr lang="en-US" sz="2000" baseline="0">
              <a:solidFill>
                <a:schemeClr val="bg1"/>
              </a:solidFill>
            </a:endParaRPr>
          </a:p>
        </p:txBody>
      </p:sp>
      <p:pic>
        <p:nvPicPr>
          <p:cNvPr id="1121293" name="Picture 13"/>
          <p:cNvPicPr>
            <a:picLocks noChangeAspect="1" noChangeArrowheads="1"/>
          </p:cNvPicPr>
          <p:nvPr/>
        </p:nvPicPr>
        <p:blipFill>
          <a:blip r:embed="rId3"/>
          <a:srcRect/>
          <a:stretch>
            <a:fillRect/>
          </a:stretch>
        </p:blipFill>
        <p:spPr bwMode="auto">
          <a:xfrm>
            <a:off x="1209675" y="2965450"/>
            <a:ext cx="6105525" cy="3435350"/>
          </a:xfrm>
          <a:prstGeom prst="rect">
            <a:avLst/>
          </a:prstGeom>
          <a:noFill/>
          <a:ln w="9525">
            <a:noFill/>
            <a:miter lim="800000"/>
            <a:headEnd/>
            <a:tailEnd/>
          </a:ln>
          <a:effectLst/>
        </p:spPr>
      </p:pic>
      <p:sp>
        <p:nvSpPr>
          <p:cNvPr id="1121294" name="Text Box 14"/>
          <p:cNvSpPr txBox="1">
            <a:spLocks noChangeArrowheads="1"/>
          </p:cNvSpPr>
          <p:nvPr/>
        </p:nvSpPr>
        <p:spPr bwMode="auto">
          <a:xfrm>
            <a:off x="304800" y="2209800"/>
            <a:ext cx="8107363" cy="769441"/>
          </a:xfrm>
          <a:prstGeom prst="rect">
            <a:avLst/>
          </a:prstGeom>
          <a:noFill/>
          <a:ln w="9525">
            <a:noFill/>
            <a:miter lim="800000"/>
            <a:headEnd/>
            <a:tailEnd/>
          </a:ln>
          <a:effectLst/>
        </p:spPr>
        <p:txBody>
          <a:bodyPr wrap="square">
            <a:spAutoFit/>
          </a:bodyPr>
          <a:lstStyle/>
          <a:p>
            <a:r>
              <a:rPr lang="en-US" sz="2400" i="0" baseline="0" dirty="0">
                <a:solidFill>
                  <a:schemeClr val="folHlink"/>
                </a:solidFill>
              </a:rPr>
              <a:t>Figure 3.14  </a:t>
            </a:r>
            <a:r>
              <a:rPr lang="en-US" sz="2000" baseline="0" dirty="0"/>
              <a:t>A </a:t>
            </a:r>
            <a:r>
              <a:rPr lang="en-US" sz="2000" baseline="0" dirty="0" err="1"/>
              <a:t>Vigenere</a:t>
            </a:r>
            <a:r>
              <a:rPr lang="en-US" sz="2000" baseline="0" dirty="0"/>
              <a:t> cipher as a combination of m additive ciphers</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3.</a:t>
            </a:r>
            <a:fld id="{F429EF3F-7304-46C2-950E-FE8B6D0843F1}" type="slidenum">
              <a:rPr lang="en-US"/>
              <a:pPr/>
              <a:t>172</a:t>
            </a:fld>
            <a:endParaRPr lang="en-US"/>
          </a:p>
        </p:txBody>
      </p:sp>
      <p:sp>
        <p:nvSpPr>
          <p:cNvPr id="112333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333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333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333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333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333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33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3337"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23338" name="Rectangle 10"/>
          <p:cNvSpPr>
            <a:spLocks noChangeArrowheads="1"/>
          </p:cNvSpPr>
          <p:nvPr/>
        </p:nvSpPr>
        <p:spPr bwMode="auto">
          <a:xfrm>
            <a:off x="152400" y="11430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Using Example 3.18, we can say that the additive cipher is a special case of Vigenere cipher in which </a:t>
            </a:r>
            <a:r>
              <a:rPr lang="en-US" sz="2400" baseline="0"/>
              <a:t>m</a:t>
            </a:r>
            <a:r>
              <a:rPr lang="en-US" sz="2400" i="0" baseline="0"/>
              <a:t> = 1.</a:t>
            </a:r>
          </a:p>
        </p:txBody>
      </p:sp>
      <p:sp>
        <p:nvSpPr>
          <p:cNvPr id="1123339"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3.18</a:t>
            </a:r>
            <a:endParaRPr lang="en-US" sz="2000" baseline="0">
              <a:solidFill>
                <a:schemeClr val="bg1"/>
              </a:solidFill>
            </a:endParaRPr>
          </a:p>
        </p:txBody>
      </p:sp>
      <p:pic>
        <p:nvPicPr>
          <p:cNvPr id="1123342" name="Picture 14"/>
          <p:cNvPicPr>
            <a:picLocks noChangeAspect="1" noChangeArrowheads="1"/>
          </p:cNvPicPr>
          <p:nvPr/>
        </p:nvPicPr>
        <p:blipFill>
          <a:blip r:embed="rId3"/>
          <a:srcRect/>
          <a:stretch>
            <a:fillRect/>
          </a:stretch>
        </p:blipFill>
        <p:spPr bwMode="auto">
          <a:xfrm>
            <a:off x="3124200" y="2135188"/>
            <a:ext cx="4789488" cy="4570412"/>
          </a:xfrm>
          <a:prstGeom prst="rect">
            <a:avLst/>
          </a:prstGeom>
          <a:noFill/>
          <a:ln w="9525">
            <a:noFill/>
            <a:miter lim="800000"/>
            <a:headEnd/>
            <a:tailEnd/>
          </a:ln>
          <a:effectLst/>
        </p:spPr>
      </p:pic>
      <p:sp>
        <p:nvSpPr>
          <p:cNvPr id="1123343" name="Text Box 15"/>
          <p:cNvSpPr txBox="1">
            <a:spLocks noChangeArrowheads="1"/>
          </p:cNvSpPr>
          <p:nvPr/>
        </p:nvSpPr>
        <p:spPr bwMode="auto">
          <a:xfrm>
            <a:off x="609600" y="4114800"/>
            <a:ext cx="2286000" cy="762000"/>
          </a:xfrm>
          <a:prstGeom prst="rect">
            <a:avLst/>
          </a:prstGeom>
          <a:noFill/>
          <a:ln w="9525">
            <a:noFill/>
            <a:miter lim="800000"/>
            <a:headEnd/>
            <a:tailEnd/>
          </a:ln>
          <a:effectLst/>
        </p:spPr>
        <p:txBody>
          <a:bodyPr wrap="none">
            <a:spAutoFit/>
          </a:bodyPr>
          <a:lstStyle/>
          <a:p>
            <a:r>
              <a:rPr lang="en-US" sz="2400" i="0" baseline="0">
                <a:solidFill>
                  <a:schemeClr val="folHlink"/>
                </a:solidFill>
              </a:rPr>
              <a:t>Table 3.3  </a:t>
            </a:r>
          </a:p>
          <a:p>
            <a:r>
              <a:rPr lang="en-US" sz="2000" baseline="0"/>
              <a:t>A Vigenere Tableau</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742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742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742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742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743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743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743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7433"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 </a:t>
            </a:r>
            <a:r>
              <a:rPr lang="en-US" sz="3200" baseline="0">
                <a:solidFill>
                  <a:schemeClr val="hlink"/>
                </a:solidFill>
              </a:rPr>
              <a:t>    </a:t>
            </a:r>
            <a:r>
              <a:rPr lang="en-US" sz="3200" baseline="0"/>
              <a:t>Continued</a:t>
            </a:r>
          </a:p>
        </p:txBody>
      </p:sp>
      <p:sp>
        <p:nvSpPr>
          <p:cNvPr id="1127435" name="Text Box 11"/>
          <p:cNvSpPr txBox="1">
            <a:spLocks noChangeArrowheads="1"/>
          </p:cNvSpPr>
          <p:nvPr/>
        </p:nvSpPr>
        <p:spPr bwMode="auto">
          <a:xfrm>
            <a:off x="1143000" y="533400"/>
            <a:ext cx="433228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Vigenere Cipher (Crypanalysis)</a:t>
            </a:r>
          </a:p>
        </p:txBody>
      </p:sp>
      <p:sp>
        <p:nvSpPr>
          <p:cNvPr id="1127441" name="Rectangle 17"/>
          <p:cNvSpPr>
            <a:spLocks noChangeArrowheads="1"/>
          </p:cNvSpPr>
          <p:nvPr/>
        </p:nvSpPr>
        <p:spPr bwMode="auto">
          <a:xfrm>
            <a:off x="152400" y="1752600"/>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Let us assume we have intercepted the following ciphertext:</a:t>
            </a:r>
          </a:p>
        </p:txBody>
      </p:sp>
      <p:sp>
        <p:nvSpPr>
          <p:cNvPr id="1127442" name="Text Box 18"/>
          <p:cNvSpPr txBox="1">
            <a:spLocks noChangeArrowheads="1"/>
          </p:cNvSpPr>
          <p:nvPr/>
        </p:nvSpPr>
        <p:spPr bwMode="auto">
          <a:xfrm>
            <a:off x="76200" y="12192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3.19</a:t>
            </a:r>
            <a:endParaRPr lang="en-US" sz="2000" baseline="0">
              <a:solidFill>
                <a:schemeClr val="bg1"/>
              </a:solidFill>
            </a:endParaRPr>
          </a:p>
        </p:txBody>
      </p:sp>
      <p:pic>
        <p:nvPicPr>
          <p:cNvPr id="1127443" name="Picture 19"/>
          <p:cNvPicPr>
            <a:picLocks noChangeAspect="1" noChangeArrowheads="1"/>
          </p:cNvPicPr>
          <p:nvPr/>
        </p:nvPicPr>
        <p:blipFill>
          <a:blip r:embed="rId3"/>
          <a:srcRect/>
          <a:stretch>
            <a:fillRect/>
          </a:stretch>
        </p:blipFill>
        <p:spPr bwMode="auto">
          <a:xfrm>
            <a:off x="76200" y="2255838"/>
            <a:ext cx="8647113" cy="1209675"/>
          </a:xfrm>
          <a:prstGeom prst="rect">
            <a:avLst/>
          </a:prstGeom>
          <a:noFill/>
          <a:ln w="9525">
            <a:noFill/>
            <a:miter lim="800000"/>
            <a:headEnd/>
            <a:tailEnd/>
          </a:ln>
          <a:effectLst/>
        </p:spPr>
      </p:pic>
      <p:sp>
        <p:nvSpPr>
          <p:cNvPr id="1127444" name="Rectangle 20"/>
          <p:cNvSpPr>
            <a:spLocks noChangeArrowheads="1"/>
          </p:cNvSpPr>
          <p:nvPr/>
        </p:nvSpPr>
        <p:spPr bwMode="auto">
          <a:xfrm>
            <a:off x="228600" y="36576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The Kasiski test for repetition of three-character segments yields the results shown in Table 3.4.</a:t>
            </a:r>
          </a:p>
        </p:txBody>
      </p:sp>
      <p:pic>
        <p:nvPicPr>
          <p:cNvPr id="1127445" name="Picture 21"/>
          <p:cNvPicPr>
            <a:picLocks noChangeAspect="1" noChangeArrowheads="1"/>
          </p:cNvPicPr>
          <p:nvPr/>
        </p:nvPicPr>
        <p:blipFill>
          <a:blip r:embed="rId4"/>
          <a:srcRect/>
          <a:stretch>
            <a:fillRect/>
          </a:stretch>
        </p:blipFill>
        <p:spPr bwMode="auto">
          <a:xfrm>
            <a:off x="228600" y="4572000"/>
            <a:ext cx="8491538" cy="20193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947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947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947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947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947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947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948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29481"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29482" name="Rectangle 10"/>
          <p:cNvSpPr>
            <a:spLocks noChangeArrowheads="1"/>
          </p:cNvSpPr>
          <p:nvPr/>
        </p:nvSpPr>
        <p:spPr bwMode="auto">
          <a:xfrm>
            <a:off x="152400" y="1325563"/>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Let us assume we have intercepted the following ciphertext:</a:t>
            </a:r>
          </a:p>
        </p:txBody>
      </p:sp>
      <p:sp>
        <p:nvSpPr>
          <p:cNvPr id="1129483"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3.19</a:t>
            </a:r>
            <a:endParaRPr lang="en-US" sz="2000" baseline="0">
              <a:solidFill>
                <a:schemeClr val="bg1"/>
              </a:solidFill>
            </a:endParaRPr>
          </a:p>
        </p:txBody>
      </p:sp>
      <p:pic>
        <p:nvPicPr>
          <p:cNvPr id="1129484" name="Picture 12"/>
          <p:cNvPicPr>
            <a:picLocks noChangeAspect="1" noChangeArrowheads="1"/>
          </p:cNvPicPr>
          <p:nvPr/>
        </p:nvPicPr>
        <p:blipFill>
          <a:blip r:embed="rId3"/>
          <a:srcRect/>
          <a:stretch>
            <a:fillRect/>
          </a:stretch>
        </p:blipFill>
        <p:spPr bwMode="auto">
          <a:xfrm>
            <a:off x="76200" y="1981200"/>
            <a:ext cx="8647113" cy="1209675"/>
          </a:xfrm>
          <a:prstGeom prst="rect">
            <a:avLst/>
          </a:prstGeom>
          <a:noFill/>
          <a:ln w="9525">
            <a:noFill/>
            <a:miter lim="800000"/>
            <a:headEnd/>
            <a:tailEnd/>
          </a:ln>
          <a:effectLst/>
        </p:spPr>
      </p:pic>
      <p:sp>
        <p:nvSpPr>
          <p:cNvPr id="1129485" name="Rectangle 13"/>
          <p:cNvSpPr>
            <a:spLocks noChangeArrowheads="1"/>
          </p:cNvSpPr>
          <p:nvPr/>
        </p:nvSpPr>
        <p:spPr bwMode="auto">
          <a:xfrm>
            <a:off x="228600" y="3246438"/>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The Kasiski test for repetition of three-character segments yields the results shown in Table 3.4.</a:t>
            </a:r>
          </a:p>
        </p:txBody>
      </p:sp>
      <p:pic>
        <p:nvPicPr>
          <p:cNvPr id="1129486" name="Picture 14"/>
          <p:cNvPicPr>
            <a:picLocks noChangeAspect="1" noChangeArrowheads="1"/>
          </p:cNvPicPr>
          <p:nvPr/>
        </p:nvPicPr>
        <p:blipFill>
          <a:blip r:embed="rId4"/>
          <a:srcRect/>
          <a:stretch>
            <a:fillRect/>
          </a:stretch>
        </p:blipFill>
        <p:spPr bwMode="auto">
          <a:xfrm>
            <a:off x="228600" y="4305300"/>
            <a:ext cx="8491538" cy="20193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152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152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152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152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152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152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152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1529"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31530" name="Rectangle 10"/>
          <p:cNvSpPr>
            <a:spLocks noChangeArrowheads="1"/>
          </p:cNvSpPr>
          <p:nvPr/>
        </p:nvSpPr>
        <p:spPr bwMode="auto">
          <a:xfrm>
            <a:off x="152400" y="10668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The greatest common divisor of differences is 4, which means that the key length is multiple of 4. First try </a:t>
            </a:r>
            <a:r>
              <a:rPr lang="en-US" sz="2400" baseline="0"/>
              <a:t>m</a:t>
            </a:r>
            <a:r>
              <a:rPr lang="en-US" sz="2400" i="0" baseline="0"/>
              <a:t> = 4. </a:t>
            </a:r>
          </a:p>
        </p:txBody>
      </p:sp>
      <p:sp>
        <p:nvSpPr>
          <p:cNvPr id="1131531" name="Text Box 11"/>
          <p:cNvSpPr txBox="1">
            <a:spLocks noChangeArrowheads="1"/>
          </p:cNvSpPr>
          <p:nvPr/>
        </p:nvSpPr>
        <p:spPr bwMode="auto">
          <a:xfrm>
            <a:off x="10668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3.19</a:t>
            </a:r>
            <a:endParaRPr lang="en-US" sz="2000" baseline="0">
              <a:solidFill>
                <a:schemeClr val="bg1"/>
              </a:solidFill>
            </a:endParaRPr>
          </a:p>
        </p:txBody>
      </p:sp>
      <p:pic>
        <p:nvPicPr>
          <p:cNvPr id="1131535" name="Picture 15"/>
          <p:cNvPicPr>
            <a:picLocks noChangeAspect="1" noChangeArrowheads="1"/>
          </p:cNvPicPr>
          <p:nvPr/>
        </p:nvPicPr>
        <p:blipFill>
          <a:blip r:embed="rId3"/>
          <a:srcRect/>
          <a:stretch>
            <a:fillRect/>
          </a:stretch>
        </p:blipFill>
        <p:spPr bwMode="auto">
          <a:xfrm>
            <a:off x="842963" y="2057400"/>
            <a:ext cx="7386637" cy="2519363"/>
          </a:xfrm>
          <a:prstGeom prst="rect">
            <a:avLst/>
          </a:prstGeom>
          <a:noFill/>
          <a:ln w="9525">
            <a:noFill/>
            <a:miter lim="800000"/>
            <a:headEnd/>
            <a:tailEnd/>
          </a:ln>
          <a:effectLst/>
        </p:spPr>
      </p:pic>
      <p:sp>
        <p:nvSpPr>
          <p:cNvPr id="1131536" name="Text Box 16"/>
          <p:cNvSpPr txBox="1">
            <a:spLocks noChangeArrowheads="1"/>
          </p:cNvSpPr>
          <p:nvPr/>
        </p:nvSpPr>
        <p:spPr bwMode="auto">
          <a:xfrm>
            <a:off x="3124200" y="533400"/>
            <a:ext cx="1760538" cy="457200"/>
          </a:xfrm>
          <a:prstGeom prst="rect">
            <a:avLst/>
          </a:prstGeom>
          <a:noFill/>
          <a:ln w="9525">
            <a:noFill/>
            <a:miter lim="800000"/>
            <a:headEnd/>
            <a:tailEnd/>
          </a:ln>
          <a:effectLst/>
        </p:spPr>
        <p:txBody>
          <a:bodyPr wrap="none">
            <a:spAutoFit/>
          </a:bodyPr>
          <a:lstStyle/>
          <a:p>
            <a:r>
              <a:rPr lang="en-US" sz="2400" i="0" baseline="0"/>
              <a:t>(Continued)</a:t>
            </a:r>
            <a:endParaRPr lang="en-US" sz="2000" baseline="0"/>
          </a:p>
        </p:txBody>
      </p:sp>
      <p:sp>
        <p:nvSpPr>
          <p:cNvPr id="1131537" name="Rectangle 17"/>
          <p:cNvSpPr>
            <a:spLocks noChangeArrowheads="1"/>
          </p:cNvSpPr>
          <p:nvPr/>
        </p:nvSpPr>
        <p:spPr bwMode="auto">
          <a:xfrm>
            <a:off x="152400" y="4876800"/>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In this case, the plaintext makes sense.</a:t>
            </a:r>
          </a:p>
        </p:txBody>
      </p:sp>
      <p:pic>
        <p:nvPicPr>
          <p:cNvPr id="1131538" name="Picture 18"/>
          <p:cNvPicPr>
            <a:picLocks noChangeAspect="1" noChangeArrowheads="1"/>
          </p:cNvPicPr>
          <p:nvPr/>
        </p:nvPicPr>
        <p:blipFill>
          <a:blip r:embed="rId4"/>
          <a:srcRect/>
          <a:stretch>
            <a:fillRect/>
          </a:stretch>
        </p:blipFill>
        <p:spPr bwMode="auto">
          <a:xfrm>
            <a:off x="271463" y="5410201"/>
            <a:ext cx="8491537" cy="9906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561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562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562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562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562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562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5625"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35627" name="Text Box 11"/>
          <p:cNvSpPr txBox="1">
            <a:spLocks noChangeArrowheads="1"/>
          </p:cNvSpPr>
          <p:nvPr/>
        </p:nvSpPr>
        <p:spPr bwMode="auto">
          <a:xfrm>
            <a:off x="1143000" y="533400"/>
            <a:ext cx="166370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Hill Cipher</a:t>
            </a:r>
          </a:p>
        </p:txBody>
      </p:sp>
      <p:pic>
        <p:nvPicPr>
          <p:cNvPr id="1135629" name="Picture 13"/>
          <p:cNvPicPr>
            <a:picLocks noChangeAspect="1" noChangeArrowheads="1"/>
          </p:cNvPicPr>
          <p:nvPr/>
        </p:nvPicPr>
        <p:blipFill>
          <a:blip r:embed="rId3"/>
          <a:srcRect/>
          <a:stretch>
            <a:fillRect/>
          </a:stretch>
        </p:blipFill>
        <p:spPr bwMode="auto">
          <a:xfrm>
            <a:off x="228600" y="1828800"/>
            <a:ext cx="3684588" cy="2544763"/>
          </a:xfrm>
          <a:prstGeom prst="rect">
            <a:avLst/>
          </a:prstGeom>
          <a:noFill/>
          <a:ln w="9525">
            <a:noFill/>
            <a:miter lim="800000"/>
            <a:headEnd/>
            <a:tailEnd/>
          </a:ln>
          <a:effectLst/>
        </p:spPr>
      </p:pic>
      <p:sp>
        <p:nvSpPr>
          <p:cNvPr id="1135630" name="Text Box 14"/>
          <p:cNvSpPr txBox="1">
            <a:spLocks noChangeArrowheads="1"/>
          </p:cNvSpPr>
          <p:nvPr/>
        </p:nvSpPr>
        <p:spPr bwMode="auto">
          <a:xfrm>
            <a:off x="76200" y="1143000"/>
            <a:ext cx="406082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3.15  </a:t>
            </a:r>
            <a:r>
              <a:rPr lang="en-US" sz="2000" baseline="0"/>
              <a:t>Key in the Hill cipher</a:t>
            </a:r>
          </a:p>
        </p:txBody>
      </p:sp>
      <p:pic>
        <p:nvPicPr>
          <p:cNvPr id="1135631" name="Picture 15"/>
          <p:cNvPicPr>
            <a:picLocks noChangeAspect="1" noChangeArrowheads="1"/>
          </p:cNvPicPr>
          <p:nvPr/>
        </p:nvPicPr>
        <p:blipFill>
          <a:blip r:embed="rId4"/>
          <a:srcRect/>
          <a:stretch>
            <a:fillRect/>
          </a:stretch>
        </p:blipFill>
        <p:spPr bwMode="auto">
          <a:xfrm>
            <a:off x="4267200" y="2286000"/>
            <a:ext cx="4387850" cy="1498600"/>
          </a:xfrm>
          <a:prstGeom prst="rect">
            <a:avLst/>
          </a:prstGeom>
          <a:noFill/>
          <a:ln w="9525">
            <a:noFill/>
            <a:miter lim="800000"/>
            <a:headEnd/>
            <a:tailEnd/>
          </a:ln>
          <a:effectLst/>
        </p:spPr>
      </p:pic>
      <p:sp>
        <p:nvSpPr>
          <p:cNvPr id="1135632" name="Line 16"/>
          <p:cNvSpPr>
            <a:spLocks noChangeShapeType="1"/>
          </p:cNvSpPr>
          <p:nvPr/>
        </p:nvSpPr>
        <p:spPr bwMode="auto">
          <a:xfrm>
            <a:off x="457200" y="5181600"/>
            <a:ext cx="8153400" cy="0"/>
          </a:xfrm>
          <a:prstGeom prst="line">
            <a:avLst/>
          </a:prstGeom>
          <a:noFill/>
          <a:ln w="76200">
            <a:solidFill>
              <a:srgbClr val="009900"/>
            </a:solidFill>
            <a:round/>
            <a:headEnd/>
            <a:tailEnd/>
          </a:ln>
          <a:effectLst/>
        </p:spPr>
        <p:txBody>
          <a:bodyPr/>
          <a:lstStyle/>
          <a:p>
            <a:endParaRPr lang="en-GB"/>
          </a:p>
        </p:txBody>
      </p:sp>
      <p:sp>
        <p:nvSpPr>
          <p:cNvPr id="1135633" name="Line 17"/>
          <p:cNvSpPr>
            <a:spLocks noChangeShapeType="1"/>
          </p:cNvSpPr>
          <p:nvPr/>
        </p:nvSpPr>
        <p:spPr bwMode="auto">
          <a:xfrm>
            <a:off x="458788" y="6477000"/>
            <a:ext cx="8153400" cy="0"/>
          </a:xfrm>
          <a:prstGeom prst="line">
            <a:avLst/>
          </a:prstGeom>
          <a:noFill/>
          <a:ln w="76200">
            <a:solidFill>
              <a:srgbClr val="009900"/>
            </a:solidFill>
            <a:round/>
            <a:headEnd/>
            <a:tailEnd/>
          </a:ln>
          <a:effectLst/>
        </p:spPr>
        <p:txBody>
          <a:bodyPr/>
          <a:lstStyle/>
          <a:p>
            <a:endParaRPr lang="en-GB"/>
          </a:p>
        </p:txBody>
      </p:sp>
      <p:sp>
        <p:nvSpPr>
          <p:cNvPr id="1135634" name="Rectangle 18"/>
          <p:cNvSpPr>
            <a:spLocks noChangeArrowheads="1"/>
          </p:cNvSpPr>
          <p:nvPr/>
        </p:nvSpPr>
        <p:spPr bwMode="auto">
          <a:xfrm>
            <a:off x="495300" y="5257800"/>
            <a:ext cx="8077200" cy="1066800"/>
          </a:xfrm>
          <a:prstGeom prst="rect">
            <a:avLst/>
          </a:prstGeom>
          <a:solidFill>
            <a:srgbClr val="99FF33"/>
          </a:solidFill>
          <a:ln w="76200" algn="ctr">
            <a:noFill/>
            <a:miter lim="800000"/>
            <a:headEnd/>
            <a:tailEnd/>
          </a:ln>
          <a:effectLst/>
        </p:spPr>
        <p:txBody>
          <a:bodyPr>
            <a:spAutoFit/>
          </a:bodyPr>
          <a:lstStyle/>
          <a:p>
            <a:pPr algn="ctr"/>
            <a:r>
              <a:rPr lang="en-US" sz="3200" i="0" baseline="0">
                <a:latin typeface="Arial" charset="0"/>
              </a:rPr>
              <a:t>The key matrix in the Hill cipher needs to have a multiplicative inverse.</a:t>
            </a:r>
          </a:p>
        </p:txBody>
      </p:sp>
      <p:grpSp>
        <p:nvGrpSpPr>
          <p:cNvPr id="2" name="Group 19"/>
          <p:cNvGrpSpPr>
            <a:grpSpLocks/>
          </p:cNvGrpSpPr>
          <p:nvPr/>
        </p:nvGrpSpPr>
        <p:grpSpPr bwMode="auto">
          <a:xfrm>
            <a:off x="457200" y="4572000"/>
            <a:ext cx="1143000" cy="566738"/>
            <a:chOff x="1200" y="1248"/>
            <a:chExt cx="720" cy="357"/>
          </a:xfrm>
        </p:grpSpPr>
        <p:pic>
          <p:nvPicPr>
            <p:cNvPr id="1135636" name="Picture 20"/>
            <p:cNvPicPr>
              <a:picLocks noChangeAspect="1" noChangeArrowheads="1"/>
            </p:cNvPicPr>
            <p:nvPr/>
          </p:nvPicPr>
          <p:blipFill>
            <a:blip r:embed="rId5"/>
            <a:srcRect/>
            <a:stretch>
              <a:fillRect/>
            </a:stretch>
          </p:blipFill>
          <p:spPr bwMode="auto">
            <a:xfrm>
              <a:off x="1200" y="1248"/>
              <a:ext cx="720" cy="357"/>
            </a:xfrm>
            <a:prstGeom prst="rect">
              <a:avLst/>
            </a:prstGeom>
            <a:noFill/>
            <a:ln w="9525">
              <a:noFill/>
              <a:miter lim="800000"/>
              <a:headEnd/>
              <a:tailEnd/>
            </a:ln>
            <a:effectLst/>
          </p:spPr>
        </p:pic>
        <p:sp>
          <p:nvSpPr>
            <p:cNvPr id="1135637" name="Text Box 21"/>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1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39721"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39722" name="Rectangle 10"/>
          <p:cNvSpPr>
            <a:spLocks noChangeArrowheads="1"/>
          </p:cNvSpPr>
          <p:nvPr/>
        </p:nvSpPr>
        <p:spPr bwMode="auto">
          <a:xfrm>
            <a:off x="152400" y="102235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For example, the plaintext “code is ready” can make a 3 × 4 matrix when adding extra bogus character “z” to the last block and removing the spaces. The ciphertext is “OHKNIHGKLISS”.</a:t>
            </a:r>
          </a:p>
        </p:txBody>
      </p:sp>
      <p:sp>
        <p:nvSpPr>
          <p:cNvPr id="1139723"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3.20</a:t>
            </a:r>
            <a:endParaRPr lang="en-US" sz="2000" baseline="0">
              <a:solidFill>
                <a:schemeClr val="bg1"/>
              </a:solidFill>
            </a:endParaRPr>
          </a:p>
        </p:txBody>
      </p:sp>
      <p:pic>
        <p:nvPicPr>
          <p:cNvPr id="1139725" name="Picture 13"/>
          <p:cNvPicPr>
            <a:picLocks noChangeAspect="1" noChangeArrowheads="1"/>
          </p:cNvPicPr>
          <p:nvPr/>
        </p:nvPicPr>
        <p:blipFill>
          <a:blip r:embed="rId3"/>
          <a:srcRect/>
          <a:stretch>
            <a:fillRect/>
          </a:stretch>
        </p:blipFill>
        <p:spPr bwMode="auto">
          <a:xfrm>
            <a:off x="1519238" y="3054350"/>
            <a:ext cx="5018087" cy="3498850"/>
          </a:xfrm>
          <a:prstGeom prst="rect">
            <a:avLst/>
          </a:prstGeom>
          <a:noFill/>
          <a:ln w="9525">
            <a:noFill/>
            <a:miter lim="800000"/>
            <a:headEnd/>
            <a:tailEnd/>
          </a:ln>
          <a:effectLst/>
        </p:spPr>
      </p:pic>
      <p:sp>
        <p:nvSpPr>
          <p:cNvPr id="1139726" name="Text Box 14"/>
          <p:cNvSpPr txBox="1">
            <a:spLocks noChangeArrowheads="1"/>
          </p:cNvSpPr>
          <p:nvPr/>
        </p:nvSpPr>
        <p:spPr bwMode="auto">
          <a:xfrm>
            <a:off x="2544763" y="2438400"/>
            <a:ext cx="3246437"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3.16  </a:t>
            </a:r>
            <a:r>
              <a:rPr lang="en-US" sz="2000" baseline="0"/>
              <a:t>Example 3.20</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176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1769"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41770" name="Rectangle 10"/>
          <p:cNvSpPr>
            <a:spLocks noChangeArrowheads="1"/>
          </p:cNvSpPr>
          <p:nvPr/>
        </p:nvSpPr>
        <p:spPr bwMode="auto">
          <a:xfrm>
            <a:off x="152400" y="102235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Assume that Eve knows that </a:t>
            </a:r>
            <a:r>
              <a:rPr lang="en-US" sz="2400" baseline="0"/>
              <a:t>m</a:t>
            </a:r>
            <a:r>
              <a:rPr lang="en-US" sz="2400" i="0" baseline="0"/>
              <a:t> = 3. She has intercepted three plaintext/ciphertext pair blocks (not necessarily from the same message) as shown in Figure 3.17.</a:t>
            </a:r>
          </a:p>
        </p:txBody>
      </p:sp>
      <p:sp>
        <p:nvSpPr>
          <p:cNvPr id="1141771"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3.21</a:t>
            </a:r>
            <a:endParaRPr lang="en-US" sz="2000" baseline="0">
              <a:solidFill>
                <a:schemeClr val="bg1"/>
              </a:solidFill>
            </a:endParaRPr>
          </a:p>
        </p:txBody>
      </p:sp>
      <p:sp>
        <p:nvSpPr>
          <p:cNvPr id="1141773" name="Text Box 13"/>
          <p:cNvSpPr txBox="1">
            <a:spLocks noChangeArrowheads="1"/>
          </p:cNvSpPr>
          <p:nvPr/>
        </p:nvSpPr>
        <p:spPr bwMode="auto">
          <a:xfrm>
            <a:off x="2544763" y="2438400"/>
            <a:ext cx="3246437"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3.17  </a:t>
            </a:r>
            <a:r>
              <a:rPr lang="en-US" sz="2000" baseline="0"/>
              <a:t>Example 3.21</a:t>
            </a:r>
          </a:p>
        </p:txBody>
      </p:sp>
      <p:pic>
        <p:nvPicPr>
          <p:cNvPr id="1141774" name="Picture 14"/>
          <p:cNvPicPr>
            <a:picLocks noChangeAspect="1" noChangeArrowheads="1"/>
          </p:cNvPicPr>
          <p:nvPr/>
        </p:nvPicPr>
        <p:blipFill>
          <a:blip r:embed="rId3"/>
          <a:srcRect/>
          <a:stretch>
            <a:fillRect/>
          </a:stretch>
        </p:blipFill>
        <p:spPr bwMode="auto">
          <a:xfrm>
            <a:off x="1095375" y="3194050"/>
            <a:ext cx="5915025" cy="313055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381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381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381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381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381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381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3817"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 </a:t>
            </a:r>
            <a:r>
              <a:rPr lang="en-US" sz="3200" baseline="0">
                <a:solidFill>
                  <a:schemeClr val="hlink"/>
                </a:solidFill>
              </a:rPr>
              <a:t>    </a:t>
            </a:r>
            <a:r>
              <a:rPr lang="en-US" sz="3200" baseline="0"/>
              <a:t>Continued</a:t>
            </a:r>
          </a:p>
        </p:txBody>
      </p:sp>
      <p:sp>
        <p:nvSpPr>
          <p:cNvPr id="1143818" name="Rectangle 10"/>
          <p:cNvSpPr>
            <a:spLocks noChangeArrowheads="1"/>
          </p:cNvSpPr>
          <p:nvPr/>
        </p:nvSpPr>
        <p:spPr bwMode="auto">
          <a:xfrm>
            <a:off x="152400" y="117475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She makes matrices P and C from these pairs. Because P is invertible, she inverts the P matrix and multiplies it by C to get the K matrix as shown in Figure 3.18.</a:t>
            </a:r>
          </a:p>
        </p:txBody>
      </p:sp>
      <p:sp>
        <p:nvSpPr>
          <p:cNvPr id="1143819"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3.21</a:t>
            </a:r>
            <a:endParaRPr lang="en-US" sz="2000" baseline="0">
              <a:solidFill>
                <a:schemeClr val="bg1"/>
              </a:solidFill>
            </a:endParaRPr>
          </a:p>
        </p:txBody>
      </p:sp>
      <p:sp>
        <p:nvSpPr>
          <p:cNvPr id="1143820" name="Text Box 12"/>
          <p:cNvSpPr txBox="1">
            <a:spLocks noChangeArrowheads="1"/>
          </p:cNvSpPr>
          <p:nvPr/>
        </p:nvSpPr>
        <p:spPr bwMode="auto">
          <a:xfrm>
            <a:off x="2544763" y="2514600"/>
            <a:ext cx="3246437"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3.18  </a:t>
            </a:r>
            <a:r>
              <a:rPr lang="en-US" sz="2000" baseline="0"/>
              <a:t>Example 3.21</a:t>
            </a:r>
          </a:p>
        </p:txBody>
      </p:sp>
      <p:pic>
        <p:nvPicPr>
          <p:cNvPr id="1143822" name="Picture 14"/>
          <p:cNvPicPr>
            <a:picLocks noChangeAspect="1" noChangeArrowheads="1"/>
          </p:cNvPicPr>
          <p:nvPr/>
        </p:nvPicPr>
        <p:blipFill>
          <a:blip r:embed="rId3"/>
          <a:srcRect/>
          <a:stretch>
            <a:fillRect/>
          </a:stretch>
        </p:blipFill>
        <p:spPr bwMode="auto">
          <a:xfrm>
            <a:off x="768350" y="3124200"/>
            <a:ext cx="7605713" cy="2339975"/>
          </a:xfrm>
          <a:prstGeom prst="rect">
            <a:avLst/>
          </a:prstGeom>
          <a:noFill/>
          <a:ln w="9525">
            <a:noFill/>
            <a:miter lim="800000"/>
            <a:headEnd/>
            <a:tailEnd/>
          </a:ln>
          <a:effectLst/>
        </p:spPr>
      </p:pic>
      <p:sp>
        <p:nvSpPr>
          <p:cNvPr id="1143823" name="Rectangle 15"/>
          <p:cNvSpPr>
            <a:spLocks noChangeArrowheads="1"/>
          </p:cNvSpPr>
          <p:nvPr/>
        </p:nvSpPr>
        <p:spPr bwMode="auto">
          <a:xfrm>
            <a:off x="152400" y="5776913"/>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Now she has the key and can break any ciphertext encrypted with that key.</a:t>
            </a:r>
          </a:p>
        </p:txBody>
      </p:sp>
      <p:sp>
        <p:nvSpPr>
          <p:cNvPr id="1143825" name="Text Box 17"/>
          <p:cNvSpPr txBox="1">
            <a:spLocks noChangeArrowheads="1"/>
          </p:cNvSpPr>
          <p:nvPr/>
        </p:nvSpPr>
        <p:spPr bwMode="auto">
          <a:xfrm>
            <a:off x="3200400" y="533400"/>
            <a:ext cx="1760538" cy="457200"/>
          </a:xfrm>
          <a:prstGeom prst="rect">
            <a:avLst/>
          </a:prstGeom>
          <a:noFill/>
          <a:ln w="9525">
            <a:noFill/>
            <a:miter lim="800000"/>
            <a:headEnd/>
            <a:tailEnd/>
          </a:ln>
          <a:effectLst/>
        </p:spPr>
        <p:txBody>
          <a:bodyPr wrap="none">
            <a:spAutoFit/>
          </a:bodyPr>
          <a:lstStyle/>
          <a:p>
            <a:r>
              <a:rPr lang="en-US" sz="2400" i="0" baseline="0"/>
              <a:t>(Continued)</a:t>
            </a:r>
            <a:endParaRPr lang="en-US" sz="2000" baseline="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18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00200"/>
            <a:ext cx="8266272" cy="3048000"/>
          </a:xfrm>
          <a:prstGeom prst="rect">
            <a:avLst/>
          </a:prstGeom>
        </p:spPr>
      </p:pic>
    </p:spTree>
    <p:extLst>
      <p:ext uri="{BB962C8B-B14F-4D97-AF65-F5344CB8AC3E}">
        <p14:creationId xmlns:p14="http://schemas.microsoft.com/office/powerpoint/2010/main" val="339821311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3.</a:t>
            </a:r>
            <a:fld id="{E8234C57-9D21-44F5-B300-EF087E175FA2}" type="slidenum">
              <a:rPr lang="en-US"/>
              <a:pPr/>
              <a:t>180</a:t>
            </a:fld>
            <a:endParaRPr lang="en-US"/>
          </a:p>
        </p:txBody>
      </p:sp>
      <p:sp>
        <p:nvSpPr>
          <p:cNvPr id="114585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5865"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45866" name="Rectangle 10"/>
          <p:cNvSpPr>
            <a:spLocks noChangeArrowheads="1"/>
          </p:cNvSpPr>
          <p:nvPr/>
        </p:nvSpPr>
        <p:spPr bwMode="auto">
          <a:xfrm>
            <a:off x="152400" y="1295400"/>
            <a:ext cx="8839200" cy="1938992"/>
          </a:xfrm>
          <a:prstGeom prst="rect">
            <a:avLst/>
          </a:prstGeom>
          <a:noFill/>
          <a:ln w="9525">
            <a:noFill/>
            <a:miter lim="800000"/>
            <a:headEnd/>
            <a:tailEnd/>
          </a:ln>
          <a:effectLst/>
        </p:spPr>
        <p:txBody>
          <a:bodyPr anchor="ctr">
            <a:spAutoFit/>
          </a:bodyPr>
          <a:lstStyle/>
          <a:p>
            <a:pPr algn="just" eaLnBrk="1" hangingPunct="1"/>
            <a:r>
              <a:rPr lang="en-US" sz="2400" i="0" baseline="0" dirty="0">
                <a:latin typeface="Times New Roman" pitchFamily="18" charset="0"/>
                <a:cs typeface="Times New Roman" pitchFamily="18" charset="0"/>
              </a:rPr>
              <a:t>One of the goals of cryptography is perfect secrecy. A study by Shannon has shown that perfect secrecy can be achieved if each plaintext symbol is encrypted with a </a:t>
            </a:r>
            <a:r>
              <a:rPr lang="en-US" sz="2400" i="0" baseline="0" dirty="0" smtClean="0">
                <a:latin typeface="Times New Roman" pitchFamily="18" charset="0"/>
                <a:cs typeface="Times New Roman" pitchFamily="18" charset="0"/>
              </a:rPr>
              <a:t>key</a:t>
            </a:r>
            <a:r>
              <a:rPr lang="en-US" sz="2400" i="0" dirty="0" smtClean="0">
                <a:latin typeface="Times New Roman" pitchFamily="18" charset="0"/>
                <a:cs typeface="Times New Roman" pitchFamily="18" charset="0"/>
              </a:rPr>
              <a:t> </a:t>
            </a:r>
            <a:r>
              <a:rPr lang="en-US" sz="2400" i="0" baseline="0" dirty="0" smtClean="0">
                <a:latin typeface="Times New Roman" pitchFamily="18" charset="0"/>
                <a:cs typeface="Times New Roman" pitchFamily="18" charset="0"/>
              </a:rPr>
              <a:t>randomly </a:t>
            </a:r>
            <a:r>
              <a:rPr lang="en-US" sz="2400" i="0" baseline="0" dirty="0">
                <a:latin typeface="Times New Roman" pitchFamily="18" charset="0"/>
                <a:cs typeface="Times New Roman" pitchFamily="18" charset="0"/>
              </a:rPr>
              <a:t>chosen from a key domain. This idea is used in a cipher called one-time pad, invented by </a:t>
            </a:r>
            <a:r>
              <a:rPr lang="en-US" sz="2400" i="0" baseline="0" dirty="0" err="1">
                <a:solidFill>
                  <a:schemeClr val="hlink"/>
                </a:solidFill>
                <a:latin typeface="Times New Roman" pitchFamily="18" charset="0"/>
                <a:cs typeface="Times New Roman" pitchFamily="18" charset="0"/>
              </a:rPr>
              <a:t>Vernam</a:t>
            </a:r>
            <a:r>
              <a:rPr lang="en-US" sz="2400" i="0" baseline="0" dirty="0">
                <a:latin typeface="Times New Roman" pitchFamily="18" charset="0"/>
                <a:cs typeface="Times New Roman" pitchFamily="18" charset="0"/>
              </a:rPr>
              <a:t>. </a:t>
            </a:r>
          </a:p>
        </p:txBody>
      </p:sp>
      <p:sp>
        <p:nvSpPr>
          <p:cNvPr id="1145870" name="Text Box 14"/>
          <p:cNvSpPr txBox="1">
            <a:spLocks noChangeArrowheads="1"/>
          </p:cNvSpPr>
          <p:nvPr/>
        </p:nvSpPr>
        <p:spPr bwMode="auto">
          <a:xfrm>
            <a:off x="1143000" y="533400"/>
            <a:ext cx="2087563"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One-Time Pad</a:t>
            </a:r>
            <a:endParaRPr lang="en-US" sz="2000" baseline="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790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790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790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791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791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791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7913"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 </a:t>
            </a:r>
            <a:r>
              <a:rPr lang="en-US" sz="3200" baseline="0">
                <a:solidFill>
                  <a:schemeClr val="hlink"/>
                </a:solidFill>
              </a:rPr>
              <a:t>    </a:t>
            </a:r>
            <a:r>
              <a:rPr lang="en-US" sz="3200" baseline="0"/>
              <a:t>Continued</a:t>
            </a:r>
          </a:p>
        </p:txBody>
      </p:sp>
      <p:sp>
        <p:nvSpPr>
          <p:cNvPr id="1147915" name="Text Box 11"/>
          <p:cNvSpPr txBox="1">
            <a:spLocks noChangeArrowheads="1"/>
          </p:cNvSpPr>
          <p:nvPr/>
        </p:nvSpPr>
        <p:spPr bwMode="auto">
          <a:xfrm>
            <a:off x="1143000" y="533400"/>
            <a:ext cx="193675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Rotor Cipher</a:t>
            </a:r>
            <a:endParaRPr lang="en-US" sz="2000" baseline="0"/>
          </a:p>
        </p:txBody>
      </p:sp>
      <p:pic>
        <p:nvPicPr>
          <p:cNvPr id="1147916" name="Picture 12"/>
          <p:cNvPicPr>
            <a:picLocks noChangeAspect="1" noChangeArrowheads="1"/>
          </p:cNvPicPr>
          <p:nvPr/>
        </p:nvPicPr>
        <p:blipFill>
          <a:blip r:embed="rId3"/>
          <a:srcRect/>
          <a:stretch>
            <a:fillRect/>
          </a:stretch>
        </p:blipFill>
        <p:spPr bwMode="auto">
          <a:xfrm>
            <a:off x="1452563" y="2360613"/>
            <a:ext cx="6243637" cy="2363787"/>
          </a:xfrm>
          <a:prstGeom prst="rect">
            <a:avLst/>
          </a:prstGeom>
          <a:noFill/>
          <a:ln w="9525">
            <a:noFill/>
            <a:miter lim="800000"/>
            <a:headEnd/>
            <a:tailEnd/>
          </a:ln>
          <a:effectLst/>
        </p:spPr>
      </p:pic>
      <p:sp>
        <p:nvSpPr>
          <p:cNvPr id="1147917" name="Text Box 13"/>
          <p:cNvSpPr txBox="1">
            <a:spLocks noChangeArrowheads="1"/>
          </p:cNvSpPr>
          <p:nvPr/>
        </p:nvSpPr>
        <p:spPr bwMode="auto">
          <a:xfrm>
            <a:off x="2503488" y="1676400"/>
            <a:ext cx="3287712"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3.19  </a:t>
            </a:r>
            <a:r>
              <a:rPr lang="en-US" sz="2000" baseline="0"/>
              <a:t>A rotor cipher</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5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49961"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3.2.2</a:t>
            </a:r>
            <a:r>
              <a:rPr lang="en-US" sz="3200" baseline="0">
                <a:solidFill>
                  <a:schemeClr val="hlink"/>
                </a:solidFill>
              </a:rPr>
              <a:t>     </a:t>
            </a:r>
            <a:r>
              <a:rPr lang="en-US" sz="3200" baseline="0"/>
              <a:t>Continued</a:t>
            </a:r>
          </a:p>
        </p:txBody>
      </p:sp>
      <p:sp>
        <p:nvSpPr>
          <p:cNvPr id="1149963" name="Text Box 11"/>
          <p:cNvSpPr txBox="1">
            <a:spLocks noChangeArrowheads="1"/>
          </p:cNvSpPr>
          <p:nvPr/>
        </p:nvSpPr>
        <p:spPr bwMode="auto">
          <a:xfrm>
            <a:off x="1143000" y="533400"/>
            <a:ext cx="240982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Enigma Machine</a:t>
            </a:r>
            <a:endParaRPr lang="en-US" sz="2000" baseline="0"/>
          </a:p>
        </p:txBody>
      </p:sp>
      <p:sp>
        <p:nvSpPr>
          <p:cNvPr id="1149965" name="Text Box 13"/>
          <p:cNvSpPr txBox="1">
            <a:spLocks noChangeArrowheads="1"/>
          </p:cNvSpPr>
          <p:nvPr/>
        </p:nvSpPr>
        <p:spPr bwMode="auto">
          <a:xfrm>
            <a:off x="1676400" y="1524000"/>
            <a:ext cx="5668963"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3.20  </a:t>
            </a:r>
            <a:r>
              <a:rPr lang="en-US" sz="2000" baseline="0"/>
              <a:t>A schematic of the  Enigma machine</a:t>
            </a:r>
          </a:p>
        </p:txBody>
      </p:sp>
      <p:pic>
        <p:nvPicPr>
          <p:cNvPr id="1149966" name="Picture 14"/>
          <p:cNvPicPr>
            <a:picLocks noChangeAspect="1" noChangeArrowheads="1"/>
          </p:cNvPicPr>
          <p:nvPr/>
        </p:nvPicPr>
        <p:blipFill>
          <a:blip r:embed="rId3"/>
          <a:srcRect/>
          <a:stretch>
            <a:fillRect/>
          </a:stretch>
        </p:blipFill>
        <p:spPr bwMode="auto">
          <a:xfrm>
            <a:off x="2667000" y="2438400"/>
            <a:ext cx="3913188" cy="32242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8642" name="Rectangle 2"/>
          <p:cNvSpPr>
            <a:spLocks noChangeArrowheads="1"/>
          </p:cNvSpPr>
          <p:nvPr/>
        </p:nvSpPr>
        <p:spPr bwMode="auto">
          <a:xfrm>
            <a:off x="0" y="0"/>
            <a:ext cx="9144000" cy="8382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baseline="0">
              <a:effectLst>
                <a:outerShdw blurRad="38100" dist="38100" dir="2700000" algn="tl">
                  <a:srgbClr val="FFFFFF"/>
                </a:outerShdw>
              </a:effectLst>
            </a:endParaRPr>
          </a:p>
        </p:txBody>
      </p:sp>
      <p:sp>
        <p:nvSpPr>
          <p:cNvPr id="1008643" name="Text Box 3"/>
          <p:cNvSpPr txBox="1">
            <a:spLocks noChangeArrowheads="1"/>
          </p:cNvSpPr>
          <p:nvPr/>
        </p:nvSpPr>
        <p:spPr bwMode="auto">
          <a:xfrm>
            <a:off x="228600" y="76200"/>
            <a:ext cx="6303963" cy="579438"/>
          </a:xfrm>
          <a:prstGeom prst="rect">
            <a:avLst/>
          </a:prstGeom>
          <a:noFill/>
          <a:ln w="9525">
            <a:noFill/>
            <a:miter lim="800000"/>
            <a:headEnd/>
            <a:tailEnd/>
          </a:ln>
          <a:effectLst/>
        </p:spPr>
        <p:txBody>
          <a:bodyPr wrap="none">
            <a:spAutoFit/>
          </a:bodyPr>
          <a:lstStyle/>
          <a:p>
            <a:r>
              <a:rPr lang="en-US" sz="3200" i="0" baseline="0">
                <a:effectLst>
                  <a:outerShdw blurRad="38100" dist="38100" dir="2700000" algn="tl">
                    <a:srgbClr val="C0C0C0"/>
                  </a:outerShdw>
                </a:effectLst>
                <a:latin typeface="Times" pitchFamily="18" charset="0"/>
              </a:rPr>
              <a:t>3-3   TRANSPOSITION CIPHERS</a:t>
            </a:r>
          </a:p>
        </p:txBody>
      </p:sp>
      <p:sp>
        <p:nvSpPr>
          <p:cNvPr id="100864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i="0" baseline="0"/>
          </a:p>
        </p:txBody>
      </p:sp>
      <p:sp>
        <p:nvSpPr>
          <p:cNvPr id="1008645" name="Rectangle 5"/>
          <p:cNvSpPr>
            <a:spLocks noChangeArrowheads="1"/>
          </p:cNvSpPr>
          <p:nvPr/>
        </p:nvSpPr>
        <p:spPr bwMode="auto">
          <a:xfrm>
            <a:off x="76200" y="914400"/>
            <a:ext cx="8610600" cy="946150"/>
          </a:xfrm>
          <a:prstGeom prst="rect">
            <a:avLst/>
          </a:prstGeom>
          <a:noFill/>
          <a:ln w="9525">
            <a:noFill/>
            <a:miter lim="800000"/>
            <a:headEnd/>
            <a:tailEnd/>
          </a:ln>
          <a:effectLst/>
        </p:spPr>
        <p:txBody>
          <a:bodyPr anchor="ctr">
            <a:spAutoFit/>
          </a:bodyPr>
          <a:lstStyle/>
          <a:p>
            <a:pPr algn="just" eaLnBrk="1" hangingPunct="1"/>
            <a:r>
              <a:rPr lang="en-US" baseline="0">
                <a:effectLst>
                  <a:outerShdw blurRad="38100" dist="38100" dir="2700000" algn="tl">
                    <a:srgbClr val="C0C0C0"/>
                  </a:outerShdw>
                </a:effectLst>
              </a:rPr>
              <a:t>A transposition cipher does not substitute one symbol for another, instead it changes the location of the symbols. </a:t>
            </a:r>
          </a:p>
        </p:txBody>
      </p:sp>
      <p:sp>
        <p:nvSpPr>
          <p:cNvPr id="1008646" name="Rectangle 6"/>
          <p:cNvSpPr>
            <a:spLocks noChangeArrowheads="1"/>
          </p:cNvSpPr>
          <p:nvPr/>
        </p:nvSpPr>
        <p:spPr bwMode="auto">
          <a:xfrm>
            <a:off x="228600" y="5076825"/>
            <a:ext cx="6400800" cy="118745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i="0" baseline="0">
                <a:solidFill>
                  <a:schemeClr val="hlink"/>
                </a:solidFill>
              </a:rPr>
              <a:t>3.3.1</a:t>
            </a:r>
            <a:r>
              <a:rPr lang="en-US" sz="2400" i="0" baseline="0">
                <a:solidFill>
                  <a:srgbClr val="0033CC"/>
                </a:solidFill>
              </a:rPr>
              <a:t>	Keyless Transposition Ciphers</a:t>
            </a:r>
            <a:r>
              <a:rPr lang="fr-FR" sz="2400" i="0" baseline="0">
                <a:solidFill>
                  <a:srgbClr val="0033CC"/>
                </a:solidFill>
              </a:rPr>
              <a:t/>
            </a:r>
            <a:br>
              <a:rPr lang="fr-FR" sz="2400" i="0" baseline="0">
                <a:solidFill>
                  <a:srgbClr val="0033CC"/>
                </a:solidFill>
              </a:rPr>
            </a:br>
            <a:r>
              <a:rPr lang="fr-FR" sz="2400" i="0" baseline="0">
                <a:solidFill>
                  <a:schemeClr val="hlink"/>
                </a:solidFill>
              </a:rPr>
              <a:t>3.3.2</a:t>
            </a:r>
            <a:r>
              <a:rPr lang="fr-FR" sz="2400" i="0" baseline="0">
                <a:solidFill>
                  <a:srgbClr val="0033CC"/>
                </a:solidFill>
              </a:rPr>
              <a:t>	Keyed Transposition Ciphers</a:t>
            </a:r>
            <a:br>
              <a:rPr lang="fr-FR" sz="2400" i="0" baseline="0">
                <a:solidFill>
                  <a:srgbClr val="0033CC"/>
                </a:solidFill>
              </a:rPr>
            </a:br>
            <a:r>
              <a:rPr lang="fr-FR" sz="2400" i="0" baseline="0">
                <a:solidFill>
                  <a:schemeClr val="hlink"/>
                </a:solidFill>
              </a:rPr>
              <a:t>3.3.3</a:t>
            </a:r>
            <a:r>
              <a:rPr lang="fr-FR" sz="2400" i="0" baseline="0">
                <a:solidFill>
                  <a:srgbClr val="0033CC"/>
                </a:solidFill>
              </a:rPr>
              <a:t>	</a:t>
            </a:r>
            <a:r>
              <a:rPr lang="pt-BR" sz="2400" i="0" baseline="0">
                <a:solidFill>
                  <a:srgbClr val="0033CC"/>
                </a:solidFill>
              </a:rPr>
              <a:t>Combining Two Approaches</a:t>
            </a:r>
            <a:endParaRPr lang="en-US" sz="2400" i="0" baseline="0">
              <a:solidFill>
                <a:srgbClr val="0033CC"/>
              </a:solidFill>
            </a:endParaRPr>
          </a:p>
        </p:txBody>
      </p:sp>
      <p:sp>
        <p:nvSpPr>
          <p:cNvPr id="1008647" name="Text Box 7"/>
          <p:cNvSpPr txBox="1">
            <a:spLocks noChangeArrowheads="1"/>
          </p:cNvSpPr>
          <p:nvPr/>
        </p:nvSpPr>
        <p:spPr bwMode="auto">
          <a:xfrm>
            <a:off x="165100" y="4572000"/>
            <a:ext cx="4862513" cy="519113"/>
          </a:xfrm>
          <a:prstGeom prst="rect">
            <a:avLst/>
          </a:prstGeom>
          <a:noFill/>
          <a:ln w="76200" algn="ctr">
            <a:noFill/>
            <a:miter lim="800000"/>
            <a:headEnd/>
            <a:tailEnd/>
          </a:ln>
          <a:effectLst/>
        </p:spPr>
        <p:txBody>
          <a:bodyPr wrap="none">
            <a:spAutoFit/>
          </a:bodyPr>
          <a:lstStyle/>
          <a:p>
            <a:pPr algn="ctr"/>
            <a:r>
              <a:rPr lang="en-US" u="sng" baseline="0">
                <a:solidFill>
                  <a:schemeClr val="hlink"/>
                </a:solidFill>
                <a:effectLst>
                  <a:outerShdw blurRad="38100" dist="38100" dir="2700000" algn="tl">
                    <a:srgbClr val="C0C0C0"/>
                  </a:outerShdw>
                </a:effectLst>
              </a:rPr>
              <a:t>Topics discussed in this section:</a:t>
            </a:r>
          </a:p>
        </p:txBody>
      </p:sp>
      <p:sp>
        <p:nvSpPr>
          <p:cNvPr id="1008648" name="Line 8"/>
          <p:cNvSpPr>
            <a:spLocks noChangeShapeType="1"/>
          </p:cNvSpPr>
          <p:nvPr/>
        </p:nvSpPr>
        <p:spPr bwMode="auto">
          <a:xfrm>
            <a:off x="457200" y="3462338"/>
            <a:ext cx="8153400" cy="0"/>
          </a:xfrm>
          <a:prstGeom prst="line">
            <a:avLst/>
          </a:prstGeom>
          <a:noFill/>
          <a:ln w="76200">
            <a:solidFill>
              <a:srgbClr val="009900"/>
            </a:solidFill>
            <a:round/>
            <a:headEnd/>
            <a:tailEnd/>
          </a:ln>
          <a:effectLst/>
        </p:spPr>
        <p:txBody>
          <a:bodyPr/>
          <a:lstStyle/>
          <a:p>
            <a:endParaRPr lang="en-GB"/>
          </a:p>
        </p:txBody>
      </p:sp>
      <p:sp>
        <p:nvSpPr>
          <p:cNvPr id="1008649" name="Line 9"/>
          <p:cNvSpPr>
            <a:spLocks noChangeShapeType="1"/>
          </p:cNvSpPr>
          <p:nvPr/>
        </p:nvSpPr>
        <p:spPr bwMode="auto">
          <a:xfrm>
            <a:off x="458788" y="4148138"/>
            <a:ext cx="8153400" cy="0"/>
          </a:xfrm>
          <a:prstGeom prst="line">
            <a:avLst/>
          </a:prstGeom>
          <a:noFill/>
          <a:ln w="76200">
            <a:solidFill>
              <a:srgbClr val="009900"/>
            </a:solidFill>
            <a:round/>
            <a:headEnd/>
            <a:tailEnd/>
          </a:ln>
          <a:effectLst/>
        </p:spPr>
        <p:txBody>
          <a:bodyPr/>
          <a:lstStyle/>
          <a:p>
            <a:endParaRPr lang="en-GB"/>
          </a:p>
        </p:txBody>
      </p:sp>
      <p:sp>
        <p:nvSpPr>
          <p:cNvPr id="1008650" name="Rectangle 10"/>
          <p:cNvSpPr>
            <a:spLocks noChangeArrowheads="1"/>
          </p:cNvSpPr>
          <p:nvPr/>
        </p:nvSpPr>
        <p:spPr bwMode="auto">
          <a:xfrm>
            <a:off x="495300" y="3538538"/>
            <a:ext cx="8077200" cy="519112"/>
          </a:xfrm>
          <a:prstGeom prst="rect">
            <a:avLst/>
          </a:prstGeom>
          <a:solidFill>
            <a:srgbClr val="99FF33"/>
          </a:solidFill>
          <a:ln w="76200" algn="ctr">
            <a:noFill/>
            <a:miter lim="800000"/>
            <a:headEnd/>
            <a:tailEnd/>
          </a:ln>
          <a:effectLst/>
        </p:spPr>
        <p:txBody>
          <a:bodyPr>
            <a:spAutoFit/>
          </a:bodyPr>
          <a:lstStyle/>
          <a:p>
            <a:pPr algn="ctr"/>
            <a:r>
              <a:rPr lang="en-US" i="0" baseline="0">
                <a:latin typeface="Arial" charset="0"/>
              </a:rPr>
              <a:t>A transposition cipher reorders symbols.</a:t>
            </a:r>
          </a:p>
        </p:txBody>
      </p:sp>
      <p:grpSp>
        <p:nvGrpSpPr>
          <p:cNvPr id="2" name="Group 11"/>
          <p:cNvGrpSpPr>
            <a:grpSpLocks/>
          </p:cNvGrpSpPr>
          <p:nvPr/>
        </p:nvGrpSpPr>
        <p:grpSpPr bwMode="auto">
          <a:xfrm>
            <a:off x="457200" y="2819400"/>
            <a:ext cx="1143000" cy="566738"/>
            <a:chOff x="1200" y="1248"/>
            <a:chExt cx="720" cy="357"/>
          </a:xfrm>
        </p:grpSpPr>
        <p:pic>
          <p:nvPicPr>
            <p:cNvPr id="1008652" name="Picture 12"/>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1008653" name="Text Box 13"/>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baseline="0">
                  <a:solidFill>
                    <a:schemeClr val="hlink"/>
                  </a:solidFill>
                </a:rPr>
                <a:t>Note</a:t>
              </a:r>
            </a:p>
          </p:txBody>
        </p:sp>
      </p:gr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2009" name="Text Box 9"/>
          <p:cNvSpPr txBox="1">
            <a:spLocks noChangeArrowheads="1"/>
          </p:cNvSpPr>
          <p:nvPr/>
        </p:nvSpPr>
        <p:spPr bwMode="auto">
          <a:xfrm>
            <a:off x="1143000" y="0"/>
            <a:ext cx="6589713" cy="579438"/>
          </a:xfrm>
          <a:prstGeom prst="rect">
            <a:avLst/>
          </a:prstGeom>
          <a:noFill/>
          <a:ln w="9525">
            <a:noFill/>
            <a:miter lim="800000"/>
            <a:headEnd/>
            <a:tailEnd/>
          </a:ln>
          <a:effectLst/>
        </p:spPr>
        <p:txBody>
          <a:bodyPr wrap="none">
            <a:spAutoFit/>
          </a:bodyPr>
          <a:lstStyle/>
          <a:p>
            <a:r>
              <a:rPr lang="en-US" sz="3200" baseline="0">
                <a:solidFill>
                  <a:schemeClr val="hlink"/>
                </a:solidFill>
              </a:rPr>
              <a:t>3.3.1     Keyless Transposition Ciphers</a:t>
            </a:r>
          </a:p>
        </p:txBody>
      </p:sp>
      <p:sp>
        <p:nvSpPr>
          <p:cNvPr id="1152010" name="Rectangle 10"/>
          <p:cNvSpPr>
            <a:spLocks noChangeArrowheads="1"/>
          </p:cNvSpPr>
          <p:nvPr/>
        </p:nvSpPr>
        <p:spPr bwMode="auto">
          <a:xfrm>
            <a:off x="152400" y="1143000"/>
            <a:ext cx="8839200" cy="461665"/>
          </a:xfrm>
          <a:prstGeom prst="rect">
            <a:avLst/>
          </a:prstGeom>
          <a:noFill/>
          <a:ln w="9525">
            <a:noFill/>
            <a:miter lim="800000"/>
            <a:headEnd/>
            <a:tailEnd/>
          </a:ln>
          <a:effectLst/>
        </p:spPr>
        <p:txBody>
          <a:bodyPr anchor="ctr">
            <a:spAutoFit/>
          </a:bodyPr>
          <a:lstStyle/>
          <a:p>
            <a:pPr algn="just" eaLnBrk="1" hangingPunct="1"/>
            <a:r>
              <a:rPr lang="en-US" sz="2400" i="0" baseline="0" dirty="0">
                <a:latin typeface="Times New Roman" pitchFamily="18" charset="0"/>
                <a:cs typeface="Times New Roman" pitchFamily="18" charset="0"/>
              </a:rPr>
              <a:t>Simple transposition ciphers, which were used in the past, are keyless. </a:t>
            </a:r>
          </a:p>
        </p:txBody>
      </p:sp>
      <p:sp>
        <p:nvSpPr>
          <p:cNvPr id="1152011" name="Rectangle 11"/>
          <p:cNvSpPr>
            <a:spLocks noChangeArrowheads="1"/>
          </p:cNvSpPr>
          <p:nvPr/>
        </p:nvSpPr>
        <p:spPr bwMode="auto">
          <a:xfrm>
            <a:off x="228600" y="2895600"/>
            <a:ext cx="8839200" cy="1552575"/>
          </a:xfrm>
          <a:prstGeom prst="rect">
            <a:avLst/>
          </a:prstGeom>
          <a:noFill/>
          <a:ln w="9525">
            <a:noFill/>
            <a:miter lim="800000"/>
            <a:headEnd/>
            <a:tailEnd/>
          </a:ln>
          <a:effectLst/>
        </p:spPr>
        <p:txBody>
          <a:bodyPr anchor="ctr">
            <a:spAutoFit/>
          </a:bodyPr>
          <a:lstStyle/>
          <a:p>
            <a:pPr algn="just" eaLnBrk="1" hangingPunct="1"/>
            <a:r>
              <a:rPr lang="en-US" sz="2400" i="0" baseline="0"/>
              <a:t>A good example of a keyless cipher using the first method is the </a:t>
            </a:r>
            <a:r>
              <a:rPr lang="en-US" sz="2400" i="0" baseline="0">
                <a:solidFill>
                  <a:schemeClr val="hlink"/>
                </a:solidFill>
              </a:rPr>
              <a:t>rail fence cipher</a:t>
            </a:r>
            <a:r>
              <a:rPr lang="en-US" sz="2400" i="0" baseline="0"/>
              <a:t>. The ciphertext is created reading the pattern row by row. For example, to send the message “Meet me at the park” to Bob, Alice writes</a:t>
            </a:r>
          </a:p>
        </p:txBody>
      </p:sp>
      <p:sp>
        <p:nvSpPr>
          <p:cNvPr id="1152012" name="Text Box 12"/>
          <p:cNvSpPr txBox="1">
            <a:spLocks noChangeArrowheads="1"/>
          </p:cNvSpPr>
          <p:nvPr/>
        </p:nvSpPr>
        <p:spPr bwMode="auto">
          <a:xfrm>
            <a:off x="304800" y="22860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3.22</a:t>
            </a:r>
            <a:endParaRPr lang="en-US" sz="2000" baseline="0">
              <a:solidFill>
                <a:schemeClr val="bg1"/>
              </a:solidFill>
            </a:endParaRPr>
          </a:p>
        </p:txBody>
      </p:sp>
      <p:sp>
        <p:nvSpPr>
          <p:cNvPr id="1152013" name="Rectangle 13"/>
          <p:cNvSpPr>
            <a:spLocks noChangeArrowheads="1"/>
          </p:cNvSpPr>
          <p:nvPr/>
        </p:nvSpPr>
        <p:spPr bwMode="auto">
          <a:xfrm>
            <a:off x="228600" y="5791200"/>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She then creates the ciphertext “</a:t>
            </a:r>
            <a:r>
              <a:rPr lang="en-US" sz="2400" i="0" baseline="0">
                <a:solidFill>
                  <a:schemeClr val="hlink"/>
                </a:solidFill>
              </a:rPr>
              <a:t>MEMATEAKETETHPR</a:t>
            </a:r>
            <a:r>
              <a:rPr lang="en-US" sz="2400" i="0" baseline="0"/>
              <a:t>”.</a:t>
            </a:r>
          </a:p>
        </p:txBody>
      </p:sp>
      <p:pic>
        <p:nvPicPr>
          <p:cNvPr id="1152014" name="Picture 14"/>
          <p:cNvPicPr>
            <a:picLocks noChangeAspect="1" noChangeArrowheads="1"/>
          </p:cNvPicPr>
          <p:nvPr/>
        </p:nvPicPr>
        <p:blipFill>
          <a:blip r:embed="rId3"/>
          <a:srcRect/>
          <a:stretch>
            <a:fillRect/>
          </a:stretch>
        </p:blipFill>
        <p:spPr bwMode="auto">
          <a:xfrm>
            <a:off x="693738" y="4786313"/>
            <a:ext cx="7916862" cy="7731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609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610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610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610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610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610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6105"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3.3.1</a:t>
            </a:r>
            <a:r>
              <a:rPr lang="en-US" sz="3200" baseline="0">
                <a:solidFill>
                  <a:schemeClr val="hlink"/>
                </a:solidFill>
              </a:rPr>
              <a:t>     </a:t>
            </a:r>
            <a:r>
              <a:rPr lang="en-US" sz="3200" baseline="0"/>
              <a:t>Continued</a:t>
            </a:r>
          </a:p>
        </p:txBody>
      </p:sp>
      <p:sp>
        <p:nvSpPr>
          <p:cNvPr id="1156106" name="Rectangle 10"/>
          <p:cNvSpPr>
            <a:spLocks noChangeArrowheads="1"/>
          </p:cNvSpPr>
          <p:nvPr/>
        </p:nvSpPr>
        <p:spPr bwMode="auto">
          <a:xfrm>
            <a:off x="152400" y="117475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Alice and Bob can agree on the number of columns and use the second method. Alice writes the same plaintext, row by row, in a table of four columns.</a:t>
            </a:r>
          </a:p>
        </p:txBody>
      </p:sp>
      <p:sp>
        <p:nvSpPr>
          <p:cNvPr id="1156107"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3.23</a:t>
            </a:r>
            <a:endParaRPr lang="en-US" sz="2000" baseline="0">
              <a:solidFill>
                <a:schemeClr val="bg1"/>
              </a:solidFill>
            </a:endParaRPr>
          </a:p>
        </p:txBody>
      </p:sp>
      <p:sp>
        <p:nvSpPr>
          <p:cNvPr id="1156110" name="Rectangle 14"/>
          <p:cNvSpPr>
            <a:spLocks noChangeArrowheads="1"/>
          </p:cNvSpPr>
          <p:nvPr/>
        </p:nvSpPr>
        <p:spPr bwMode="auto">
          <a:xfrm>
            <a:off x="152400" y="5959475"/>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She then creates the ciphertext </a:t>
            </a:r>
            <a:r>
              <a:rPr lang="en-US" sz="2400" i="0" baseline="0">
                <a:solidFill>
                  <a:schemeClr val="hlink"/>
                </a:solidFill>
              </a:rPr>
              <a:t>“MMTAEEHREAEKTTP”</a:t>
            </a:r>
            <a:r>
              <a:rPr lang="en-US" sz="2400" i="0" baseline="0"/>
              <a:t>.</a:t>
            </a:r>
          </a:p>
        </p:txBody>
      </p:sp>
      <p:pic>
        <p:nvPicPr>
          <p:cNvPr id="1156111" name="Picture 15"/>
          <p:cNvPicPr>
            <a:picLocks noChangeAspect="1" noChangeArrowheads="1"/>
          </p:cNvPicPr>
          <p:nvPr/>
        </p:nvPicPr>
        <p:blipFill>
          <a:blip r:embed="rId3"/>
          <a:srcRect/>
          <a:stretch>
            <a:fillRect/>
          </a:stretch>
        </p:blipFill>
        <p:spPr bwMode="auto">
          <a:xfrm>
            <a:off x="3003550" y="2667000"/>
            <a:ext cx="2787650" cy="2371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81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81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81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81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81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81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58153"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3.3.1</a:t>
            </a:r>
            <a:r>
              <a:rPr lang="en-US" sz="3200" baseline="0">
                <a:solidFill>
                  <a:schemeClr val="hlink"/>
                </a:solidFill>
              </a:rPr>
              <a:t>     </a:t>
            </a:r>
            <a:r>
              <a:rPr lang="en-US" sz="3200" baseline="0"/>
              <a:t>Continued</a:t>
            </a:r>
          </a:p>
        </p:txBody>
      </p:sp>
      <p:sp>
        <p:nvSpPr>
          <p:cNvPr id="1158154" name="Rectangle 10"/>
          <p:cNvSpPr>
            <a:spLocks noChangeArrowheads="1"/>
          </p:cNvSpPr>
          <p:nvPr/>
        </p:nvSpPr>
        <p:spPr bwMode="auto">
          <a:xfrm>
            <a:off x="152400" y="117475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The cipher in Example 3.23 is actually a transposition cipher. The following shows the permutation of each character in the plaintext into the ciphertext based on the positions.</a:t>
            </a:r>
          </a:p>
        </p:txBody>
      </p:sp>
      <p:sp>
        <p:nvSpPr>
          <p:cNvPr id="1158155"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3.24</a:t>
            </a:r>
            <a:endParaRPr lang="en-US" sz="2000" baseline="0">
              <a:solidFill>
                <a:schemeClr val="bg1"/>
              </a:solidFill>
            </a:endParaRPr>
          </a:p>
        </p:txBody>
      </p:sp>
      <p:sp>
        <p:nvSpPr>
          <p:cNvPr id="1158158" name="Rectangle 14"/>
          <p:cNvSpPr>
            <a:spLocks noChangeArrowheads="1"/>
          </p:cNvSpPr>
          <p:nvPr/>
        </p:nvSpPr>
        <p:spPr bwMode="auto">
          <a:xfrm>
            <a:off x="152400" y="3657600"/>
            <a:ext cx="8839200" cy="2677656"/>
          </a:xfrm>
          <a:prstGeom prst="rect">
            <a:avLst/>
          </a:prstGeom>
          <a:noFill/>
          <a:ln w="9525">
            <a:noFill/>
            <a:miter lim="800000"/>
            <a:headEnd/>
            <a:tailEnd/>
          </a:ln>
          <a:effectLst/>
        </p:spPr>
        <p:txBody>
          <a:bodyPr wrap="square" anchor="ctr">
            <a:spAutoFit/>
          </a:bodyPr>
          <a:lstStyle/>
          <a:p>
            <a:pPr algn="just" eaLnBrk="1" hangingPunct="1"/>
            <a:r>
              <a:rPr lang="en-US" sz="2400" i="0" baseline="0" dirty="0"/>
              <a:t>The second character in the plaintext has moved to the fifth position in the </a:t>
            </a:r>
            <a:r>
              <a:rPr lang="en-US" sz="2400" i="0" baseline="0" dirty="0" err="1"/>
              <a:t>ciphertext</a:t>
            </a:r>
            <a:r>
              <a:rPr lang="en-US" sz="2400" i="0" baseline="0" dirty="0"/>
              <a:t>; the third character has moved to the ninth position; and so on. Although the characters are </a:t>
            </a:r>
            <a:r>
              <a:rPr lang="en-US" sz="2400" i="0" baseline="0" dirty="0" smtClean="0"/>
              <a:t>permuted,</a:t>
            </a:r>
            <a:r>
              <a:rPr lang="en-US" sz="2400" i="0" dirty="0" smtClean="0"/>
              <a:t> </a:t>
            </a:r>
            <a:r>
              <a:rPr lang="en-US" sz="2400" i="0" baseline="0" dirty="0" smtClean="0"/>
              <a:t>there </a:t>
            </a:r>
            <a:r>
              <a:rPr lang="en-US" sz="2400" i="0" baseline="0" dirty="0"/>
              <a:t>is a pattern in the permutation: (01, 05, 09, 13), (02, 06, 10, 13), (03, 07, 11, 15), and (08, 12). In each section, the difference between the two adjacent numbers is 4</a:t>
            </a:r>
            <a:r>
              <a:rPr lang="en-US" sz="2400" i="0" baseline="0" dirty="0" smtClean="0"/>
              <a:t>.                                                               </a:t>
            </a:r>
            <a:endParaRPr lang="en-US" sz="2400" i="0" baseline="0" dirty="0"/>
          </a:p>
        </p:txBody>
      </p:sp>
      <p:pic>
        <p:nvPicPr>
          <p:cNvPr id="1158159" name="Picture 15"/>
          <p:cNvPicPr>
            <a:picLocks noChangeAspect="1" noChangeArrowheads="1"/>
          </p:cNvPicPr>
          <p:nvPr/>
        </p:nvPicPr>
        <p:blipFill>
          <a:blip r:embed="rId3"/>
          <a:srcRect/>
          <a:stretch>
            <a:fillRect/>
          </a:stretch>
        </p:blipFill>
        <p:spPr bwMode="auto">
          <a:xfrm>
            <a:off x="401638" y="2514600"/>
            <a:ext cx="8208962" cy="99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3.</a:t>
            </a:r>
            <a:fld id="{3C22BB66-35D4-414E-AA2E-23144CFB0408}" type="slidenum">
              <a:rPr lang="en-US"/>
              <a:pPr/>
              <a:t>187</a:t>
            </a:fld>
            <a:endParaRPr lang="en-US"/>
          </a:p>
        </p:txBody>
      </p:sp>
      <p:sp>
        <p:nvSpPr>
          <p:cNvPr id="11601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01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01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01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01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01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02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0201" name="Text Box 9"/>
          <p:cNvSpPr txBox="1">
            <a:spLocks noChangeArrowheads="1"/>
          </p:cNvSpPr>
          <p:nvPr/>
        </p:nvSpPr>
        <p:spPr bwMode="auto">
          <a:xfrm>
            <a:off x="1143000" y="0"/>
            <a:ext cx="6362700" cy="579438"/>
          </a:xfrm>
          <a:prstGeom prst="rect">
            <a:avLst/>
          </a:prstGeom>
          <a:noFill/>
          <a:ln w="9525">
            <a:noFill/>
            <a:miter lim="800000"/>
            <a:headEnd/>
            <a:tailEnd/>
          </a:ln>
          <a:effectLst/>
        </p:spPr>
        <p:txBody>
          <a:bodyPr wrap="none">
            <a:spAutoFit/>
          </a:bodyPr>
          <a:lstStyle/>
          <a:p>
            <a:r>
              <a:rPr lang="en-US" sz="3200" baseline="0">
                <a:solidFill>
                  <a:schemeClr val="hlink"/>
                </a:solidFill>
              </a:rPr>
              <a:t>3.3.2     Keyed Transposition Ciphers</a:t>
            </a:r>
          </a:p>
        </p:txBody>
      </p:sp>
      <p:sp>
        <p:nvSpPr>
          <p:cNvPr id="1160202" name="Rectangle 10"/>
          <p:cNvSpPr>
            <a:spLocks noChangeArrowheads="1"/>
          </p:cNvSpPr>
          <p:nvPr/>
        </p:nvSpPr>
        <p:spPr bwMode="auto">
          <a:xfrm>
            <a:off x="152400" y="1066800"/>
            <a:ext cx="8839200" cy="1938992"/>
          </a:xfrm>
          <a:prstGeom prst="rect">
            <a:avLst/>
          </a:prstGeom>
          <a:noFill/>
          <a:ln w="9525">
            <a:noFill/>
            <a:miter lim="800000"/>
            <a:headEnd/>
            <a:tailEnd/>
          </a:ln>
          <a:effectLst/>
        </p:spPr>
        <p:txBody>
          <a:bodyPr anchor="ctr">
            <a:spAutoFit/>
          </a:bodyPr>
          <a:lstStyle/>
          <a:p>
            <a:pPr algn="just" eaLnBrk="1" hangingPunct="1"/>
            <a:r>
              <a:rPr lang="en-US" sz="2400" i="0" baseline="0" dirty="0">
                <a:latin typeface="Times New Roman" pitchFamily="18" charset="0"/>
                <a:cs typeface="Times New Roman" pitchFamily="18" charset="0"/>
              </a:rPr>
              <a:t>The keyless ciphers permute the characters by using writing plaintext in one way and reading it in another way The permutation is done on the whole plaintext to create the whole </a:t>
            </a:r>
            <a:r>
              <a:rPr lang="en-US" sz="2400" i="0" baseline="0" dirty="0" err="1">
                <a:latin typeface="Times New Roman" pitchFamily="18" charset="0"/>
                <a:cs typeface="Times New Roman" pitchFamily="18" charset="0"/>
              </a:rPr>
              <a:t>ciphertext</a:t>
            </a:r>
            <a:r>
              <a:rPr lang="en-US" sz="2400" i="0" baseline="0" dirty="0">
                <a:latin typeface="Times New Roman" pitchFamily="18" charset="0"/>
                <a:cs typeface="Times New Roman" pitchFamily="18" charset="0"/>
              </a:rPr>
              <a:t>. Another method is to divide the plaintext into groups of predetermined size, called blocks, and then use a key to permute the characters in each block separately.</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224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224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224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224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224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224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2249"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3.3.2</a:t>
            </a:r>
            <a:r>
              <a:rPr lang="en-US" sz="3200" baseline="0">
                <a:solidFill>
                  <a:schemeClr val="hlink"/>
                </a:solidFill>
              </a:rPr>
              <a:t>     </a:t>
            </a:r>
            <a:r>
              <a:rPr lang="en-US" sz="3200" baseline="0"/>
              <a:t>Continued</a:t>
            </a:r>
          </a:p>
        </p:txBody>
      </p:sp>
      <p:sp>
        <p:nvSpPr>
          <p:cNvPr id="1162250" name="Rectangle 10"/>
          <p:cNvSpPr>
            <a:spLocks noChangeArrowheads="1"/>
          </p:cNvSpPr>
          <p:nvPr/>
        </p:nvSpPr>
        <p:spPr bwMode="auto">
          <a:xfrm>
            <a:off x="152400" y="1189038"/>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Alice needs to send the message “Enemy attacks tonight” to Bob..</a:t>
            </a:r>
          </a:p>
        </p:txBody>
      </p:sp>
      <p:sp>
        <p:nvSpPr>
          <p:cNvPr id="1162251" name="Text Box 11"/>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3.25</a:t>
            </a:r>
            <a:endParaRPr lang="en-US" sz="2000" baseline="0">
              <a:solidFill>
                <a:schemeClr val="bg1"/>
              </a:solidFill>
            </a:endParaRPr>
          </a:p>
        </p:txBody>
      </p:sp>
      <p:sp>
        <p:nvSpPr>
          <p:cNvPr id="1162252" name="Rectangle 12"/>
          <p:cNvSpPr>
            <a:spLocks noChangeArrowheads="1"/>
          </p:cNvSpPr>
          <p:nvPr/>
        </p:nvSpPr>
        <p:spPr bwMode="auto">
          <a:xfrm>
            <a:off x="152400" y="22860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The key used for encryption and decryption is a permutation key, which shows how the character are permuted. </a:t>
            </a:r>
          </a:p>
        </p:txBody>
      </p:sp>
      <p:pic>
        <p:nvPicPr>
          <p:cNvPr id="1162254" name="Picture 14"/>
          <p:cNvPicPr>
            <a:picLocks noChangeAspect="1" noChangeArrowheads="1"/>
          </p:cNvPicPr>
          <p:nvPr/>
        </p:nvPicPr>
        <p:blipFill>
          <a:blip r:embed="rId3"/>
          <a:srcRect/>
          <a:stretch>
            <a:fillRect/>
          </a:stretch>
        </p:blipFill>
        <p:spPr bwMode="auto">
          <a:xfrm>
            <a:off x="533400" y="1752600"/>
            <a:ext cx="8153400" cy="258763"/>
          </a:xfrm>
          <a:prstGeom prst="rect">
            <a:avLst/>
          </a:prstGeom>
          <a:noFill/>
          <a:ln w="9525">
            <a:noFill/>
            <a:miter lim="800000"/>
            <a:headEnd/>
            <a:tailEnd/>
          </a:ln>
          <a:effectLst/>
        </p:spPr>
      </p:pic>
      <p:pic>
        <p:nvPicPr>
          <p:cNvPr id="1162255" name="Picture 15"/>
          <p:cNvPicPr>
            <a:picLocks noChangeAspect="1" noChangeArrowheads="1"/>
          </p:cNvPicPr>
          <p:nvPr/>
        </p:nvPicPr>
        <p:blipFill>
          <a:blip r:embed="rId4"/>
          <a:srcRect/>
          <a:stretch>
            <a:fillRect/>
          </a:stretch>
        </p:blipFill>
        <p:spPr bwMode="auto">
          <a:xfrm>
            <a:off x="1066800" y="3343275"/>
            <a:ext cx="6370638" cy="1228725"/>
          </a:xfrm>
          <a:prstGeom prst="rect">
            <a:avLst/>
          </a:prstGeom>
          <a:noFill/>
          <a:ln w="9525">
            <a:noFill/>
            <a:miter lim="800000"/>
            <a:headEnd/>
            <a:tailEnd/>
          </a:ln>
          <a:effectLst/>
        </p:spPr>
      </p:pic>
      <p:sp>
        <p:nvSpPr>
          <p:cNvPr id="1162256" name="Rectangle 16"/>
          <p:cNvSpPr>
            <a:spLocks noChangeArrowheads="1"/>
          </p:cNvSpPr>
          <p:nvPr/>
        </p:nvSpPr>
        <p:spPr bwMode="auto">
          <a:xfrm>
            <a:off x="152400" y="4695825"/>
            <a:ext cx="8839200" cy="457200"/>
          </a:xfrm>
          <a:prstGeom prst="rect">
            <a:avLst/>
          </a:prstGeom>
          <a:noFill/>
          <a:ln w="9525">
            <a:noFill/>
            <a:miter lim="800000"/>
            <a:headEnd/>
            <a:tailEnd/>
          </a:ln>
          <a:effectLst/>
        </p:spPr>
        <p:txBody>
          <a:bodyPr anchor="ctr">
            <a:spAutoFit/>
          </a:bodyPr>
          <a:lstStyle/>
          <a:p>
            <a:pPr algn="just" eaLnBrk="1" hangingPunct="1"/>
            <a:r>
              <a:rPr lang="en-US" sz="2400" i="0" baseline="0"/>
              <a:t>The permutation yields</a:t>
            </a:r>
          </a:p>
        </p:txBody>
      </p:sp>
      <p:pic>
        <p:nvPicPr>
          <p:cNvPr id="1162257" name="Picture 17"/>
          <p:cNvPicPr>
            <a:picLocks noChangeAspect="1" noChangeArrowheads="1"/>
          </p:cNvPicPr>
          <p:nvPr/>
        </p:nvPicPr>
        <p:blipFill>
          <a:blip r:embed="rId5"/>
          <a:srcRect/>
          <a:stretch>
            <a:fillRect/>
          </a:stretch>
        </p:blipFill>
        <p:spPr bwMode="auto">
          <a:xfrm>
            <a:off x="304800" y="5410200"/>
            <a:ext cx="8208963" cy="257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633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634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634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634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634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634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66345" name="Text Box 9"/>
          <p:cNvSpPr txBox="1">
            <a:spLocks noChangeArrowheads="1"/>
          </p:cNvSpPr>
          <p:nvPr/>
        </p:nvSpPr>
        <p:spPr bwMode="auto">
          <a:xfrm>
            <a:off x="1143000" y="0"/>
            <a:ext cx="6191250" cy="579438"/>
          </a:xfrm>
          <a:prstGeom prst="rect">
            <a:avLst/>
          </a:prstGeom>
          <a:noFill/>
          <a:ln w="9525">
            <a:noFill/>
            <a:miter lim="800000"/>
            <a:headEnd/>
            <a:tailEnd/>
          </a:ln>
          <a:effectLst/>
        </p:spPr>
        <p:txBody>
          <a:bodyPr wrap="none">
            <a:spAutoFit/>
          </a:bodyPr>
          <a:lstStyle/>
          <a:p>
            <a:r>
              <a:rPr lang="en-US" sz="3200" baseline="0">
                <a:solidFill>
                  <a:schemeClr val="hlink"/>
                </a:solidFill>
              </a:rPr>
              <a:t>3.3.3    Combining Two Approaches</a:t>
            </a:r>
          </a:p>
        </p:txBody>
      </p:sp>
      <p:sp>
        <p:nvSpPr>
          <p:cNvPr id="1166347" name="Text Box 11"/>
          <p:cNvSpPr txBox="1">
            <a:spLocks noChangeArrowheads="1"/>
          </p:cNvSpPr>
          <p:nvPr/>
        </p:nvSpPr>
        <p:spPr bwMode="auto">
          <a:xfrm>
            <a:off x="417513" y="1066800"/>
            <a:ext cx="1944687"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3.26</a:t>
            </a:r>
            <a:endParaRPr lang="en-US" sz="2000" baseline="0">
              <a:solidFill>
                <a:schemeClr val="bg1"/>
              </a:solidFill>
            </a:endParaRPr>
          </a:p>
        </p:txBody>
      </p:sp>
      <p:pic>
        <p:nvPicPr>
          <p:cNvPr id="1166348" name="Picture 12"/>
          <p:cNvPicPr>
            <a:picLocks noChangeAspect="1" noChangeArrowheads="1"/>
          </p:cNvPicPr>
          <p:nvPr/>
        </p:nvPicPr>
        <p:blipFill>
          <a:blip r:embed="rId3"/>
          <a:srcRect/>
          <a:stretch>
            <a:fillRect/>
          </a:stretch>
        </p:blipFill>
        <p:spPr bwMode="auto">
          <a:xfrm>
            <a:off x="1295400" y="1828800"/>
            <a:ext cx="6937375" cy="4656138"/>
          </a:xfrm>
          <a:prstGeom prst="rect">
            <a:avLst/>
          </a:prstGeom>
          <a:noFill/>
          <a:ln w="9525">
            <a:noFill/>
            <a:miter lim="800000"/>
            <a:headEnd/>
            <a:tailEnd/>
          </a:ln>
          <a:effectLst/>
        </p:spPr>
      </p:pic>
      <p:sp>
        <p:nvSpPr>
          <p:cNvPr id="1166349" name="Text Box 13"/>
          <p:cNvSpPr txBox="1">
            <a:spLocks noChangeArrowheads="1"/>
          </p:cNvSpPr>
          <p:nvPr/>
        </p:nvSpPr>
        <p:spPr bwMode="auto">
          <a:xfrm>
            <a:off x="3449638" y="1295400"/>
            <a:ext cx="1731962"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3.21 </a:t>
            </a:r>
            <a:endParaRPr lang="en-US" sz="2000" baseline="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buNone/>
            </a:pPr>
            <a:endParaRPr lang="en-US" sz="7200" b="1" dirty="0" smtClean="0">
              <a:solidFill>
                <a:schemeClr val="accent2">
                  <a:lumMod val="50000"/>
                </a:schemeClr>
              </a:solidFill>
            </a:endParaRPr>
          </a:p>
          <a:p>
            <a:pPr algn="ctr">
              <a:buNone/>
            </a:pPr>
            <a:r>
              <a:rPr lang="en-US" sz="7200" b="1" dirty="0" smtClean="0">
                <a:solidFill>
                  <a:schemeClr val="accent2">
                    <a:lumMod val="50000"/>
                  </a:schemeClr>
                </a:solidFill>
                <a:latin typeface="Times New Roman" pitchFamily="18" charset="0"/>
                <a:cs typeface="Times New Roman" pitchFamily="18" charset="0"/>
              </a:rPr>
              <a:t>SECURITY???</a:t>
            </a:r>
            <a:endParaRPr lang="en-US" sz="7200" b="1" dirty="0">
              <a:solidFill>
                <a:schemeClr val="accent2">
                  <a:lumMod val="50000"/>
                </a:schemeClr>
              </a:solidFill>
              <a:latin typeface="Times New Roman" pitchFamily="18" charset="0"/>
              <a:cs typeface="Times New Roman" pitchFamily="18" charset="0"/>
            </a:endParaRPr>
          </a:p>
        </p:txBody>
      </p:sp>
      <p:sp>
        <p:nvSpPr>
          <p:cNvPr id="5" name="Title 4"/>
          <p:cNvSpPr>
            <a:spLocks noGrp="1"/>
          </p:cNvSpPr>
          <p:nvPr>
            <p:ph type="title"/>
          </p:nvPr>
        </p:nvSpPr>
        <p:spPr/>
        <p:txBody>
          <a:bodyPr>
            <a:normAutofit/>
          </a:bodyPr>
          <a:lstStyle/>
          <a:p>
            <a:r>
              <a:rPr lang="en-GB" sz="4400" dirty="0" smtClean="0">
                <a:solidFill>
                  <a:schemeClr val="tx1"/>
                </a:solidFill>
                <a:effectLst/>
                <a:latin typeface="Times New Roman" pitchFamily="18" charset="0"/>
                <a:cs typeface="Times New Roman" pitchFamily="18" charset="0"/>
              </a:rPr>
              <a:t>WHAT DOES SECURE MEAN?</a:t>
            </a:r>
            <a:endParaRPr lang="en-GB" sz="4400" dirty="0"/>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8" name="Text Box 4"/>
          <p:cNvSpPr txBox="1">
            <a:spLocks noChangeArrowheads="1"/>
          </p:cNvSpPr>
          <p:nvPr/>
        </p:nvSpPr>
        <p:spPr bwMode="auto">
          <a:xfrm>
            <a:off x="577850" y="3344863"/>
            <a:ext cx="738505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3.22  </a:t>
            </a:r>
            <a:r>
              <a:rPr lang="en-US" sz="2000" baseline="0"/>
              <a:t>Encryption/decryption keys in transpositional ciphers</a:t>
            </a:r>
          </a:p>
        </p:txBody>
      </p:sp>
      <p:pic>
        <p:nvPicPr>
          <p:cNvPr id="733195" name="Picture 11"/>
          <p:cNvPicPr>
            <a:picLocks noChangeAspect="1" noChangeArrowheads="1"/>
          </p:cNvPicPr>
          <p:nvPr/>
        </p:nvPicPr>
        <p:blipFill>
          <a:blip r:embed="rId3"/>
          <a:srcRect/>
          <a:stretch>
            <a:fillRect/>
          </a:stretch>
        </p:blipFill>
        <p:spPr bwMode="auto">
          <a:xfrm>
            <a:off x="685800" y="4030663"/>
            <a:ext cx="7294563" cy="1303337"/>
          </a:xfrm>
          <a:prstGeom prst="rect">
            <a:avLst/>
          </a:prstGeom>
          <a:noFill/>
          <a:ln w="9525">
            <a:noFill/>
            <a:miter lim="800000"/>
            <a:headEnd/>
            <a:tailEnd/>
          </a:ln>
          <a:effectLst/>
        </p:spPr>
      </p:pic>
      <p:sp>
        <p:nvSpPr>
          <p:cNvPr id="733196" name="Rectangle 1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33197" name="Rectangle 1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33198" name="Rectangle 1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33199" name="Rectangle 1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33200" name="Rectangle 1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33201" name="Rectangle 1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33202" name="Rectangle 1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33203" name="Text Box 1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3.3.3</a:t>
            </a:r>
            <a:r>
              <a:rPr lang="en-US" sz="3200" baseline="0">
                <a:solidFill>
                  <a:schemeClr val="hlink"/>
                </a:solidFill>
              </a:rPr>
              <a:t>     </a:t>
            </a:r>
            <a:r>
              <a:rPr lang="en-US" sz="3200" baseline="0"/>
              <a:t>Continued</a:t>
            </a:r>
          </a:p>
        </p:txBody>
      </p:sp>
      <p:sp>
        <p:nvSpPr>
          <p:cNvPr id="733204" name="Text Box 20"/>
          <p:cNvSpPr txBox="1">
            <a:spLocks noChangeArrowheads="1"/>
          </p:cNvSpPr>
          <p:nvPr/>
        </p:nvSpPr>
        <p:spPr bwMode="auto">
          <a:xfrm>
            <a:off x="1143000" y="533400"/>
            <a:ext cx="827088"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Keys</a:t>
            </a:r>
            <a:endParaRPr lang="en-US" sz="2000" baseline="0"/>
          </a:p>
        </p:txBody>
      </p:sp>
      <p:sp>
        <p:nvSpPr>
          <p:cNvPr id="733205" name="Rectangle 21"/>
          <p:cNvSpPr>
            <a:spLocks noChangeArrowheads="1"/>
          </p:cNvSpPr>
          <p:nvPr/>
        </p:nvSpPr>
        <p:spPr bwMode="auto">
          <a:xfrm>
            <a:off x="152400" y="114300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In Example 3.27, a single key was used in two directions for the column exchange: downward for encryption, upward for decryption. It is customary to create two keys.</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6" name="Text Box 4"/>
          <p:cNvSpPr txBox="1">
            <a:spLocks noChangeArrowheads="1"/>
          </p:cNvSpPr>
          <p:nvPr/>
        </p:nvSpPr>
        <p:spPr bwMode="auto">
          <a:xfrm>
            <a:off x="1381125" y="1219200"/>
            <a:ext cx="585787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3.23  </a:t>
            </a:r>
            <a:r>
              <a:rPr lang="en-US" sz="2000" baseline="0"/>
              <a:t>Key inversion in a transposition cipher</a:t>
            </a:r>
          </a:p>
        </p:txBody>
      </p:sp>
      <p:pic>
        <p:nvPicPr>
          <p:cNvPr id="699399" name="Picture 7"/>
          <p:cNvPicPr>
            <a:picLocks noChangeAspect="1" noChangeArrowheads="1"/>
          </p:cNvPicPr>
          <p:nvPr/>
        </p:nvPicPr>
        <p:blipFill>
          <a:blip r:embed="rId3"/>
          <a:srcRect/>
          <a:stretch>
            <a:fillRect/>
          </a:stretch>
        </p:blipFill>
        <p:spPr bwMode="auto">
          <a:xfrm>
            <a:off x="161925" y="2209800"/>
            <a:ext cx="8829675" cy="2767013"/>
          </a:xfrm>
          <a:prstGeom prst="rect">
            <a:avLst/>
          </a:prstGeom>
          <a:noFill/>
          <a:ln w="9525">
            <a:noFill/>
            <a:miter lim="800000"/>
            <a:headEnd/>
            <a:tailEnd/>
          </a:ln>
          <a:effectLst/>
        </p:spPr>
      </p:pic>
      <p:sp>
        <p:nvSpPr>
          <p:cNvPr id="699400" name="Rectangle 8"/>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99401"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99402" name="Rectangle 10"/>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99403"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99404"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99405" name="Rectangle 13"/>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99406"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699407" name="Text Box 15"/>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3.3.3</a:t>
            </a:r>
            <a:r>
              <a:rPr lang="en-US" sz="3200" baseline="0">
                <a:solidFill>
                  <a:schemeClr val="hlink"/>
                </a:solidFill>
              </a:rPr>
              <a:t>     </a:t>
            </a:r>
            <a:r>
              <a:rPr lang="en-US" sz="3200" baseline="0"/>
              <a:t>Continued</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4" name="Rectangle 4"/>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72485" name="Rectangle 5"/>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72486" name="Rectangle 6"/>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72487" name="Rectangle 7"/>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72488" name="Rectangle 8"/>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72489" name="Rectangle 9"/>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72490" name="Rectangle 10"/>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72491" name="Text Box 11"/>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3.3.3</a:t>
            </a:r>
            <a:r>
              <a:rPr lang="en-US" sz="3200" baseline="0">
                <a:solidFill>
                  <a:schemeClr val="hlink"/>
                </a:solidFill>
              </a:rPr>
              <a:t>     </a:t>
            </a:r>
            <a:r>
              <a:rPr lang="en-US" sz="3200" baseline="0"/>
              <a:t>Continued</a:t>
            </a:r>
          </a:p>
        </p:txBody>
      </p:sp>
      <p:sp>
        <p:nvSpPr>
          <p:cNvPr id="1172492" name="Text Box 12"/>
          <p:cNvSpPr txBox="1">
            <a:spLocks noChangeArrowheads="1"/>
          </p:cNvSpPr>
          <p:nvPr/>
        </p:nvSpPr>
        <p:spPr bwMode="auto">
          <a:xfrm>
            <a:off x="1143000" y="533400"/>
            <a:ext cx="215582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Using Matrices</a:t>
            </a:r>
            <a:endParaRPr lang="en-US" sz="2000" baseline="0"/>
          </a:p>
        </p:txBody>
      </p:sp>
      <p:sp>
        <p:nvSpPr>
          <p:cNvPr id="1172493" name="Rectangle 13"/>
          <p:cNvSpPr>
            <a:spLocks noChangeArrowheads="1"/>
          </p:cNvSpPr>
          <p:nvPr/>
        </p:nvSpPr>
        <p:spPr bwMode="auto">
          <a:xfrm>
            <a:off x="152400" y="1143000"/>
            <a:ext cx="8839200" cy="822325"/>
          </a:xfrm>
          <a:prstGeom prst="rect">
            <a:avLst/>
          </a:prstGeom>
          <a:noFill/>
          <a:ln w="9525">
            <a:noFill/>
            <a:miter lim="800000"/>
            <a:headEnd/>
            <a:tailEnd/>
          </a:ln>
          <a:effectLst/>
        </p:spPr>
        <p:txBody>
          <a:bodyPr anchor="ctr">
            <a:spAutoFit/>
          </a:bodyPr>
          <a:lstStyle/>
          <a:p>
            <a:pPr algn="just" eaLnBrk="1" hangingPunct="1"/>
            <a:r>
              <a:rPr lang="en-US" sz="2400" i="0" baseline="0"/>
              <a:t>We can use matrices to show the encryption/decryption process for a transposition cipher. </a:t>
            </a:r>
          </a:p>
        </p:txBody>
      </p:sp>
      <p:sp>
        <p:nvSpPr>
          <p:cNvPr id="1172495" name="Text Box 15"/>
          <p:cNvSpPr txBox="1">
            <a:spLocks noChangeArrowheads="1"/>
          </p:cNvSpPr>
          <p:nvPr/>
        </p:nvSpPr>
        <p:spPr bwMode="auto">
          <a:xfrm>
            <a:off x="381000" y="2895600"/>
            <a:ext cx="851217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3.24  </a:t>
            </a:r>
            <a:r>
              <a:rPr lang="en-US" sz="2000" baseline="0"/>
              <a:t>Representation of the key as a matrix in the transposition cipher</a:t>
            </a:r>
          </a:p>
        </p:txBody>
      </p:sp>
      <p:pic>
        <p:nvPicPr>
          <p:cNvPr id="1172496" name="Picture 16"/>
          <p:cNvPicPr>
            <a:picLocks noChangeAspect="1" noChangeArrowheads="1"/>
          </p:cNvPicPr>
          <p:nvPr/>
        </p:nvPicPr>
        <p:blipFill>
          <a:blip r:embed="rId3"/>
          <a:srcRect/>
          <a:stretch>
            <a:fillRect/>
          </a:stretch>
        </p:blipFill>
        <p:spPr bwMode="auto">
          <a:xfrm>
            <a:off x="798513" y="3514725"/>
            <a:ext cx="7659687" cy="2962275"/>
          </a:xfrm>
          <a:prstGeom prst="rect">
            <a:avLst/>
          </a:prstGeom>
          <a:noFill/>
          <a:ln w="9525">
            <a:noFill/>
            <a:miter lim="800000"/>
            <a:headEnd/>
            <a:tailEnd/>
          </a:ln>
          <a:effectLst/>
        </p:spPr>
      </p:pic>
      <p:sp>
        <p:nvSpPr>
          <p:cNvPr id="1172497" name="Text Box 17"/>
          <p:cNvSpPr txBox="1">
            <a:spLocks noChangeArrowheads="1"/>
          </p:cNvSpPr>
          <p:nvPr/>
        </p:nvSpPr>
        <p:spPr bwMode="auto">
          <a:xfrm>
            <a:off x="381000" y="21336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3.27</a:t>
            </a:r>
            <a:endParaRPr lang="en-US" sz="2000" baseline="0">
              <a:solidFill>
                <a:schemeClr val="bg1"/>
              </a:solidFill>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3.</a:t>
            </a:r>
            <a:fld id="{8026BA8D-18B3-4CF1-B018-CC49BA31DA8F}" type="slidenum">
              <a:rPr lang="en-US"/>
              <a:pPr/>
              <a:t>193</a:t>
            </a:fld>
            <a:endParaRPr lang="en-US"/>
          </a:p>
        </p:txBody>
      </p:sp>
      <p:sp>
        <p:nvSpPr>
          <p:cNvPr id="700420" name="Text Box 4"/>
          <p:cNvSpPr txBox="1">
            <a:spLocks noChangeArrowheads="1"/>
          </p:cNvSpPr>
          <p:nvPr/>
        </p:nvSpPr>
        <p:spPr bwMode="auto">
          <a:xfrm>
            <a:off x="381000" y="2895600"/>
            <a:ext cx="8512175"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3.24  </a:t>
            </a:r>
            <a:r>
              <a:rPr lang="en-US" sz="2000" baseline="0"/>
              <a:t>Representation of the key as a matrix in the transposition cipher</a:t>
            </a:r>
          </a:p>
        </p:txBody>
      </p:sp>
      <p:pic>
        <p:nvPicPr>
          <p:cNvPr id="700423" name="Picture 7"/>
          <p:cNvPicPr>
            <a:picLocks noChangeAspect="1" noChangeArrowheads="1"/>
          </p:cNvPicPr>
          <p:nvPr/>
        </p:nvPicPr>
        <p:blipFill>
          <a:blip r:embed="rId3"/>
          <a:srcRect/>
          <a:stretch>
            <a:fillRect/>
          </a:stretch>
        </p:blipFill>
        <p:spPr bwMode="auto">
          <a:xfrm>
            <a:off x="798513" y="3514725"/>
            <a:ext cx="7659687" cy="2962275"/>
          </a:xfrm>
          <a:prstGeom prst="rect">
            <a:avLst/>
          </a:prstGeom>
          <a:noFill/>
          <a:ln w="9525">
            <a:noFill/>
            <a:miter lim="800000"/>
            <a:headEnd/>
            <a:tailEnd/>
          </a:ln>
          <a:effectLst/>
        </p:spPr>
      </p:pic>
      <p:sp>
        <p:nvSpPr>
          <p:cNvPr id="700424" name="Rectangle 8"/>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00425"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00426" name="Rectangle 10"/>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00427"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00428"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00429" name="Rectangle 13"/>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00430"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700431" name="Text Box 15"/>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3.3.3</a:t>
            </a:r>
            <a:r>
              <a:rPr lang="en-US" sz="3200" baseline="0">
                <a:solidFill>
                  <a:schemeClr val="hlink"/>
                </a:solidFill>
              </a:rPr>
              <a:t>     </a:t>
            </a:r>
            <a:r>
              <a:rPr lang="en-US" sz="3200" baseline="0"/>
              <a:t>Continued</a:t>
            </a:r>
          </a:p>
        </p:txBody>
      </p:sp>
      <p:sp>
        <p:nvSpPr>
          <p:cNvPr id="700432" name="Rectangle 16"/>
          <p:cNvSpPr>
            <a:spLocks noChangeArrowheads="1"/>
          </p:cNvSpPr>
          <p:nvPr/>
        </p:nvSpPr>
        <p:spPr bwMode="auto">
          <a:xfrm>
            <a:off x="152400" y="1143000"/>
            <a:ext cx="8839200" cy="1187450"/>
          </a:xfrm>
          <a:prstGeom prst="rect">
            <a:avLst/>
          </a:prstGeom>
          <a:noFill/>
          <a:ln w="9525">
            <a:noFill/>
            <a:miter lim="800000"/>
            <a:headEnd/>
            <a:tailEnd/>
          </a:ln>
          <a:effectLst/>
        </p:spPr>
        <p:txBody>
          <a:bodyPr anchor="ctr">
            <a:spAutoFit/>
          </a:bodyPr>
          <a:lstStyle/>
          <a:p>
            <a:pPr algn="just" eaLnBrk="1" hangingPunct="1"/>
            <a:r>
              <a:rPr lang="en-US" sz="2400" i="0" baseline="0"/>
              <a:t>Figure 3.24 shows the encryption process. Multiplying the 4 × 5 plaintext matrix by the 5 × 5 encryption key gives the 4 × 5 ciphertext matrix. </a:t>
            </a:r>
          </a:p>
        </p:txBody>
      </p:sp>
      <p:sp>
        <p:nvSpPr>
          <p:cNvPr id="700433" name="Text Box 17"/>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baseline="0">
                <a:solidFill>
                  <a:schemeClr val="bg1"/>
                </a:solidFill>
              </a:rPr>
              <a:t>Example 3.27</a:t>
            </a:r>
            <a:endParaRPr lang="en-US" sz="2000" baseline="0">
              <a:solidFill>
                <a:schemeClr val="bg1"/>
              </a:solidFill>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8886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8886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8886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8887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8887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8887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baseline="0">
              <a:latin typeface="Tahoma" pitchFamily="34" charset="0"/>
            </a:endParaRPr>
          </a:p>
        </p:txBody>
      </p:sp>
      <p:sp>
        <p:nvSpPr>
          <p:cNvPr id="1188873" name="Text Box 9"/>
          <p:cNvSpPr txBox="1">
            <a:spLocks noChangeArrowheads="1"/>
          </p:cNvSpPr>
          <p:nvPr/>
        </p:nvSpPr>
        <p:spPr bwMode="auto">
          <a:xfrm>
            <a:off x="1143000" y="0"/>
            <a:ext cx="3265488" cy="579438"/>
          </a:xfrm>
          <a:prstGeom prst="rect">
            <a:avLst/>
          </a:prstGeom>
          <a:noFill/>
          <a:ln w="9525">
            <a:noFill/>
            <a:miter lim="800000"/>
            <a:headEnd/>
            <a:tailEnd/>
          </a:ln>
          <a:effectLst/>
        </p:spPr>
        <p:txBody>
          <a:bodyPr wrap="none">
            <a:spAutoFit/>
          </a:bodyPr>
          <a:lstStyle/>
          <a:p>
            <a:r>
              <a:rPr lang="en-US" sz="3200" baseline="0"/>
              <a:t>3.3.3</a:t>
            </a:r>
            <a:r>
              <a:rPr lang="en-US" sz="3200" baseline="0">
                <a:solidFill>
                  <a:schemeClr val="hlink"/>
                </a:solidFill>
              </a:rPr>
              <a:t>     </a:t>
            </a:r>
            <a:r>
              <a:rPr lang="en-US" sz="3200" baseline="0"/>
              <a:t>Continued</a:t>
            </a:r>
          </a:p>
        </p:txBody>
      </p:sp>
      <p:sp>
        <p:nvSpPr>
          <p:cNvPr id="1188874" name="Text Box 10"/>
          <p:cNvSpPr txBox="1">
            <a:spLocks noChangeArrowheads="1"/>
          </p:cNvSpPr>
          <p:nvPr/>
        </p:nvSpPr>
        <p:spPr bwMode="auto">
          <a:xfrm>
            <a:off x="1143000" y="533400"/>
            <a:ext cx="4114800"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Double Transposition Ciphers</a:t>
            </a:r>
          </a:p>
        </p:txBody>
      </p:sp>
      <p:sp>
        <p:nvSpPr>
          <p:cNvPr id="1188876" name="Rectangle 12"/>
          <p:cNvSpPr>
            <a:spLocks noChangeArrowheads="1"/>
          </p:cNvSpPr>
          <p:nvPr/>
        </p:nvSpPr>
        <p:spPr bwMode="auto">
          <a:xfrm>
            <a:off x="152400" y="4832350"/>
            <a:ext cx="8839200" cy="457200"/>
          </a:xfrm>
          <a:prstGeom prst="rect">
            <a:avLst/>
          </a:prstGeom>
          <a:noFill/>
          <a:ln w="9525">
            <a:noFill/>
            <a:miter lim="800000"/>
            <a:headEnd/>
            <a:tailEnd/>
          </a:ln>
          <a:effectLst/>
        </p:spPr>
        <p:txBody>
          <a:bodyPr anchor="ctr">
            <a:spAutoFit/>
          </a:bodyPr>
          <a:lstStyle/>
          <a:p>
            <a:pPr algn="just" eaLnBrk="1" hangingPunct="1"/>
            <a:endParaRPr lang="en-US" sz="2400" i="0" baseline="0"/>
          </a:p>
        </p:txBody>
      </p:sp>
      <p:sp>
        <p:nvSpPr>
          <p:cNvPr id="1188879" name="Text Box 15"/>
          <p:cNvSpPr txBox="1">
            <a:spLocks noChangeArrowheads="1"/>
          </p:cNvSpPr>
          <p:nvPr/>
        </p:nvSpPr>
        <p:spPr bwMode="auto">
          <a:xfrm>
            <a:off x="1614488" y="990600"/>
            <a:ext cx="5472112" cy="457200"/>
          </a:xfrm>
          <a:prstGeom prst="rect">
            <a:avLst/>
          </a:prstGeom>
          <a:noFill/>
          <a:ln w="9525">
            <a:noFill/>
            <a:miter lim="800000"/>
            <a:headEnd/>
            <a:tailEnd/>
          </a:ln>
          <a:effectLst/>
        </p:spPr>
        <p:txBody>
          <a:bodyPr wrap="none">
            <a:spAutoFit/>
          </a:bodyPr>
          <a:lstStyle/>
          <a:p>
            <a:r>
              <a:rPr lang="en-US" sz="2400" i="0" baseline="0">
                <a:solidFill>
                  <a:schemeClr val="folHlink"/>
                </a:solidFill>
              </a:rPr>
              <a:t>Figure  3.25   </a:t>
            </a:r>
            <a:r>
              <a:rPr lang="en-US" sz="2400" b="0" baseline="0"/>
              <a:t>Double transposition cipher</a:t>
            </a:r>
            <a:r>
              <a:rPr lang="en-US" sz="2400" i="0" baseline="0">
                <a:solidFill>
                  <a:schemeClr val="folHlink"/>
                </a:solidFill>
              </a:rPr>
              <a:t> </a:t>
            </a:r>
          </a:p>
        </p:txBody>
      </p:sp>
      <p:pic>
        <p:nvPicPr>
          <p:cNvPr id="1188880" name="Picture 16"/>
          <p:cNvPicPr>
            <a:picLocks noChangeAspect="1" noChangeArrowheads="1"/>
          </p:cNvPicPr>
          <p:nvPr/>
        </p:nvPicPr>
        <p:blipFill>
          <a:blip r:embed="rId3"/>
          <a:srcRect/>
          <a:stretch>
            <a:fillRect/>
          </a:stretch>
        </p:blipFill>
        <p:spPr bwMode="auto">
          <a:xfrm>
            <a:off x="573088" y="1571625"/>
            <a:ext cx="8189912" cy="4905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8600"/>
            <a:ext cx="7696200" cy="6324600"/>
          </a:xfrm>
          <a:prstGeom prst="rect">
            <a:avLst/>
          </a:prstGeom>
        </p:spPr>
      </p:pic>
    </p:spTree>
    <p:extLst>
      <p:ext uri="{BB962C8B-B14F-4D97-AF65-F5344CB8AC3E}">
        <p14:creationId xmlns:p14="http://schemas.microsoft.com/office/powerpoint/2010/main" val="2566249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81328"/>
            <a:ext cx="8915400" cy="4525963"/>
          </a:xfrm>
        </p:spPr>
        <p:txBody>
          <a:bodyPr>
            <a:normAutofit/>
          </a:bodyPr>
          <a:lstStyle/>
          <a:p>
            <a:pPr>
              <a:buNone/>
            </a:pPr>
            <a:r>
              <a:rPr lang="en-US" sz="2000" b="1" dirty="0" smtClean="0">
                <a:solidFill>
                  <a:schemeClr val="accent2">
                    <a:lumMod val="50000"/>
                  </a:schemeClr>
                </a:solidFill>
              </a:rPr>
              <a:t>     </a:t>
            </a:r>
          </a:p>
          <a:p>
            <a:pPr>
              <a:buNone/>
            </a:pPr>
            <a:r>
              <a:rPr lang="en-US" sz="2000" b="1" dirty="0" smtClean="0">
                <a:solidFill>
                  <a:schemeClr val="accent2">
                    <a:lumMod val="50000"/>
                  </a:schemeClr>
                </a:solidFill>
              </a:rPr>
              <a:t>     </a:t>
            </a:r>
          </a:p>
          <a:p>
            <a:pPr>
              <a:buNone/>
            </a:pPr>
            <a:endParaRPr lang="en-US" sz="2000" b="1" dirty="0" smtClean="0">
              <a:solidFill>
                <a:schemeClr val="accent2">
                  <a:lumMod val="50000"/>
                </a:schemeClr>
              </a:solidFill>
            </a:endParaRPr>
          </a:p>
          <a:p>
            <a:pPr>
              <a:buNone/>
            </a:pPr>
            <a:endParaRPr lang="en-US" sz="2000" b="1" dirty="0" smtClean="0">
              <a:solidFill>
                <a:schemeClr val="accent2">
                  <a:lumMod val="50000"/>
                </a:schemeClr>
              </a:solidFill>
            </a:endParaRPr>
          </a:p>
          <a:p>
            <a:pPr>
              <a:buNone/>
            </a:pPr>
            <a:r>
              <a:rPr lang="en-US" sz="2000" b="1" dirty="0" smtClean="0">
                <a:solidFill>
                  <a:schemeClr val="accent2">
                    <a:lumMod val="50000"/>
                  </a:schemeClr>
                </a:solidFill>
              </a:rPr>
              <a:t>                                                         CONFIDENTIALITY                                          INTEGRITY</a:t>
            </a:r>
          </a:p>
          <a:p>
            <a:pPr>
              <a:buNone/>
            </a:pPr>
            <a:endParaRPr lang="en-US" sz="2000" b="1" dirty="0" smtClean="0">
              <a:solidFill>
                <a:schemeClr val="accent2">
                  <a:lumMod val="50000"/>
                </a:schemeClr>
              </a:solidFill>
            </a:endParaRPr>
          </a:p>
          <a:p>
            <a:pPr>
              <a:buNone/>
            </a:pPr>
            <a:r>
              <a:rPr lang="en-US" sz="2000" b="1" dirty="0" smtClean="0">
                <a:solidFill>
                  <a:schemeClr val="accent2">
                    <a:lumMod val="50000"/>
                  </a:schemeClr>
                </a:solidFill>
              </a:rPr>
              <a:t>                                      SECURE</a:t>
            </a:r>
          </a:p>
          <a:p>
            <a:pPr>
              <a:buNone/>
            </a:pPr>
            <a:endParaRPr lang="en-US" sz="2000" b="1" dirty="0" smtClean="0">
              <a:solidFill>
                <a:schemeClr val="accent2">
                  <a:lumMod val="50000"/>
                </a:schemeClr>
              </a:solidFill>
            </a:endParaRPr>
          </a:p>
          <a:p>
            <a:pPr>
              <a:buNone/>
            </a:pPr>
            <a:endParaRPr lang="en-US" sz="2000" b="1" dirty="0" smtClean="0">
              <a:solidFill>
                <a:schemeClr val="accent2">
                  <a:lumMod val="50000"/>
                </a:schemeClr>
              </a:solidFill>
            </a:endParaRPr>
          </a:p>
          <a:p>
            <a:pPr>
              <a:buNone/>
            </a:pPr>
            <a:endParaRPr lang="en-US" sz="2000" b="1" dirty="0" smtClean="0">
              <a:solidFill>
                <a:schemeClr val="accent2">
                  <a:lumMod val="50000"/>
                </a:schemeClr>
              </a:solidFill>
            </a:endParaRPr>
          </a:p>
          <a:p>
            <a:pPr>
              <a:buNone/>
            </a:pPr>
            <a:r>
              <a:rPr lang="en-US" sz="2000" b="1" dirty="0" smtClean="0">
                <a:solidFill>
                  <a:schemeClr val="accent2">
                    <a:lumMod val="50000"/>
                  </a:schemeClr>
                </a:solidFill>
              </a:rPr>
              <a:t>                                   NON-REPUDIATION</a:t>
            </a:r>
          </a:p>
        </p:txBody>
      </p:sp>
      <p:sp>
        <p:nvSpPr>
          <p:cNvPr id="6" name="Oval 5"/>
          <p:cNvSpPr/>
          <p:nvPr/>
        </p:nvSpPr>
        <p:spPr>
          <a:xfrm>
            <a:off x="3886200" y="1600200"/>
            <a:ext cx="4114800" cy="365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43000" y="1600200"/>
            <a:ext cx="4114800" cy="365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2667000" y="3200400"/>
            <a:ext cx="4114800" cy="3657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pPr algn="ctr"/>
            <a:r>
              <a:rPr lang="en-GB" sz="4400" dirty="0" smtClean="0">
                <a:solidFill>
                  <a:schemeClr val="tx1"/>
                </a:solidFill>
                <a:latin typeface="Times New Roman" pitchFamily="18" charset="0"/>
                <a:cs typeface="Times New Roman" pitchFamily="18" charset="0"/>
              </a:rPr>
              <a:t>SECURITY GOALS</a:t>
            </a:r>
            <a:endParaRPr lang="en-GB"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400" dirty="0" smtClean="0">
                <a:solidFill>
                  <a:schemeClr val="tx1"/>
                </a:solidFill>
                <a:effectLst/>
                <a:latin typeface="Times New Roman" pitchFamily="18" charset="0"/>
                <a:cs typeface="Times New Roman" pitchFamily="18" charset="0"/>
              </a:rPr>
              <a:t>Security Goals</a:t>
            </a:r>
            <a:endParaRPr lang="en-IN" sz="4400" dirty="0">
              <a:solidFill>
                <a:schemeClr val="tx1"/>
              </a:solidFill>
              <a:effectLst/>
              <a:latin typeface="Times New Roman" pitchFamily="18" charset="0"/>
              <a:cs typeface="Times New Roman" pitchFamily="18" charset="0"/>
            </a:endParaRPr>
          </a:p>
        </p:txBody>
      </p:sp>
      <p:sp>
        <p:nvSpPr>
          <p:cNvPr id="7170" name="Rectangle 2"/>
          <p:cNvSpPr>
            <a:spLocks noGrp="1" noChangeArrowheads="1"/>
          </p:cNvSpPr>
          <p:nvPr>
            <p:ph idx="1"/>
          </p:nvPr>
        </p:nvSpPr>
        <p:spPr>
          <a:ln/>
        </p:spPr>
        <p:txBody>
          <a:bodyPr>
            <a:normAutofit/>
          </a:bodyPr>
          <a:lstStyle/>
          <a:p>
            <a:pPr algn="ctr">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sz="2400" b="1" u="sng" dirty="0" smtClean="0">
                <a:latin typeface="Times New Roman" pitchFamily="18" charset="0"/>
                <a:cs typeface="Times New Roman" pitchFamily="18" charset="0"/>
              </a:rPr>
              <a:t>Authentication</a:t>
            </a:r>
          </a:p>
          <a:p>
            <a:pPr lvl="1" algn="just">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sz="2400" dirty="0">
                <a:latin typeface="Times New Roman" pitchFamily="18" charset="0"/>
                <a:cs typeface="Times New Roman" pitchFamily="18" charset="0"/>
              </a:rPr>
              <a:t>E</a:t>
            </a:r>
            <a:r>
              <a:rPr lang="en-GB" sz="2400" dirty="0" smtClean="0">
                <a:latin typeface="Times New Roman" pitchFamily="18" charset="0"/>
                <a:cs typeface="Times New Roman" pitchFamily="18" charset="0"/>
              </a:rPr>
              <a:t>nsures that whoever supplies or accesses sensitive data is an authorized party.</a:t>
            </a:r>
          </a:p>
          <a:p>
            <a:pPr algn="ctr">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sz="2400" u="sng" dirty="0" smtClean="0">
              <a:latin typeface="Times New Roman" pitchFamily="18" charset="0"/>
              <a:cs typeface="Times New Roman" pitchFamily="18" charset="0"/>
            </a:endParaRPr>
          </a:p>
          <a:p>
            <a:pPr algn="ctr">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sz="2400" b="1" u="sng" dirty="0" smtClean="0">
                <a:latin typeface="Times New Roman" pitchFamily="18" charset="0"/>
                <a:cs typeface="Times New Roman" pitchFamily="18" charset="0"/>
              </a:rPr>
              <a:t>Confidentiality</a:t>
            </a:r>
            <a:r>
              <a:rPr lang="en-GB" sz="2400" b="1" dirty="0" smtClean="0">
                <a:latin typeface="Times New Roman" pitchFamily="18" charset="0"/>
                <a:cs typeface="Times New Roman" pitchFamily="18" charset="0"/>
              </a:rPr>
              <a:t> </a:t>
            </a:r>
          </a:p>
          <a:p>
            <a:pPr lvl="1" algn="just">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sz="2400" dirty="0">
                <a:latin typeface="Times New Roman" pitchFamily="18" charset="0"/>
                <a:cs typeface="Times New Roman" pitchFamily="18" charset="0"/>
              </a:rPr>
              <a:t>A</a:t>
            </a:r>
            <a:r>
              <a:rPr lang="en-GB" sz="2400" dirty="0" smtClean="0">
                <a:latin typeface="Times New Roman" pitchFamily="18" charset="0"/>
                <a:cs typeface="Times New Roman" pitchFamily="18" charset="0"/>
              </a:rPr>
              <a:t>ssures </a:t>
            </a:r>
            <a:r>
              <a:rPr lang="en-GB" sz="2400" dirty="0">
                <a:latin typeface="Times New Roman" pitchFamily="18" charset="0"/>
                <a:cs typeface="Times New Roman" pitchFamily="18" charset="0"/>
              </a:rPr>
              <a:t>that only authorized parties are able to understand the data</a:t>
            </a:r>
            <a:r>
              <a:rPr lang="en-GB" sz="2400" dirty="0" smtClean="0">
                <a:latin typeface="Times New Roman" pitchFamily="18" charset="0"/>
                <a:cs typeface="Times New Roman" pitchFamily="18" charset="0"/>
              </a:rPr>
              <a:t>.</a:t>
            </a:r>
          </a:p>
          <a:p>
            <a:pPr>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sz="2400" dirty="0"/>
          </a:p>
        </p:txBody>
      </p:sp>
    </p:spTree>
    <p:extLst>
      <p:ext uri="{BB962C8B-B14F-4D97-AF65-F5344CB8AC3E}">
        <p14:creationId xmlns:p14="http://schemas.microsoft.com/office/powerpoint/2010/main" val="14039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smtClean="0">
                <a:solidFill>
                  <a:schemeClr val="tx1"/>
                </a:solidFill>
                <a:effectLst/>
                <a:latin typeface="Times New Roman" pitchFamily="18" charset="0"/>
                <a:cs typeface="Times New Roman" pitchFamily="18" charset="0"/>
              </a:rPr>
              <a:t>..contd.</a:t>
            </a:r>
            <a:endParaRPr lang="en-IN" sz="4400" dirty="0">
              <a:solidFill>
                <a:schemeClr val="tx1"/>
              </a:solidFill>
              <a:effectLst/>
              <a:latin typeface="Times New Roman" pitchFamily="18" charset="0"/>
              <a:cs typeface="Times New Roman" pitchFamily="18" charset="0"/>
            </a:endParaRPr>
          </a:p>
        </p:txBody>
      </p:sp>
      <p:sp>
        <p:nvSpPr>
          <p:cNvPr id="8194" name="Rectangle 2"/>
          <p:cNvSpPr>
            <a:spLocks noGrp="1" noChangeArrowheads="1"/>
          </p:cNvSpPr>
          <p:nvPr>
            <p:ph idx="1"/>
          </p:nvPr>
        </p:nvSpPr>
        <p:spPr>
          <a:ln/>
        </p:spPr>
        <p:txBody>
          <a:bodyPr>
            <a:normAutofit/>
          </a:bodyPr>
          <a:lstStyle/>
          <a:p>
            <a:pPr algn="ctr">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sz="2400" b="1" u="sng" dirty="0" smtClean="0">
                <a:latin typeface="Times New Roman" pitchFamily="18" charset="0"/>
                <a:cs typeface="Times New Roman" pitchFamily="18" charset="0"/>
              </a:rPr>
              <a:t>Integrity</a:t>
            </a:r>
          </a:p>
          <a:p>
            <a:pPr lvl="1" algn="just">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sz="2400" dirty="0">
                <a:latin typeface="Times New Roman" pitchFamily="18" charset="0"/>
                <a:cs typeface="Times New Roman" pitchFamily="18" charset="0"/>
              </a:rPr>
              <a:t>E</a:t>
            </a:r>
            <a:r>
              <a:rPr lang="en-GB" sz="2400" dirty="0" smtClean="0">
                <a:latin typeface="Times New Roman" pitchFamily="18" charset="0"/>
                <a:cs typeface="Times New Roman" pitchFamily="18" charset="0"/>
              </a:rPr>
              <a:t>nsures that when a message is sent over a network, the message that arrives is the same as the message that was originally sent</a:t>
            </a:r>
          </a:p>
          <a:p>
            <a:pPr lvl="1">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sz="2400" dirty="0"/>
          </a:p>
          <a:p>
            <a:pPr algn="ctr">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sz="2400" b="1" u="sng" dirty="0" smtClean="0">
                <a:latin typeface="Times New Roman" pitchFamily="18" charset="0"/>
                <a:cs typeface="Times New Roman" pitchFamily="18" charset="0"/>
              </a:rPr>
              <a:t>Nonrepudiation</a:t>
            </a:r>
          </a:p>
          <a:p>
            <a:pPr lvl="1" algn="just">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sz="2400" dirty="0">
                <a:latin typeface="Times New Roman" pitchFamily="18" charset="0"/>
                <a:cs typeface="Times New Roman" pitchFamily="18" charset="0"/>
              </a:rPr>
              <a:t>E</a:t>
            </a:r>
            <a:r>
              <a:rPr lang="en-GB" sz="2400" dirty="0" smtClean="0">
                <a:latin typeface="Times New Roman" pitchFamily="18" charset="0"/>
                <a:cs typeface="Times New Roman" pitchFamily="18" charset="0"/>
              </a:rPr>
              <a:t>nsuring </a:t>
            </a:r>
            <a:r>
              <a:rPr lang="en-GB" sz="2400" dirty="0">
                <a:latin typeface="Times New Roman" pitchFamily="18" charset="0"/>
                <a:cs typeface="Times New Roman" pitchFamily="18" charset="0"/>
              </a:rPr>
              <a:t>that the intended recipient actually received the message &amp; ensuring that the sender actually sent the </a:t>
            </a:r>
            <a:r>
              <a:rPr lang="en-GB" sz="2400" dirty="0" smtClean="0">
                <a:latin typeface="Times New Roman" pitchFamily="18" charset="0"/>
                <a:cs typeface="Times New Roman" pitchFamily="18" charset="0"/>
              </a:rPr>
              <a:t>message</a:t>
            </a:r>
            <a:endParaRPr lang="en-GB" sz="2400" dirty="0">
              <a:latin typeface="Times New Roman" pitchFamily="18" charset="0"/>
              <a:cs typeface="Times New Roman" pitchFamily="18" charset="0"/>
            </a:endParaRPr>
          </a:p>
        </p:txBody>
      </p:sp>
    </p:spTree>
    <p:extLst>
      <p:ext uri="{BB962C8B-B14F-4D97-AF65-F5344CB8AC3E}">
        <p14:creationId xmlns:p14="http://schemas.microsoft.com/office/powerpoint/2010/main" val="2774420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eaLnBrk="1" hangingPunct="1">
              <a:defRPr/>
            </a:pPr>
            <a:r>
              <a:rPr lang="en-AU" sz="4400" dirty="0">
                <a:solidFill>
                  <a:schemeClr val="tx1"/>
                </a:solidFill>
                <a:latin typeface="Times New Roman" pitchFamily="18" charset="0"/>
                <a:ea typeface="ＭＳ Ｐゴシック" pitchFamily="-107" charset="-128"/>
                <a:cs typeface="Times New Roman" pitchFamily="18" charset="0"/>
              </a:rPr>
              <a:t>Aspects of Security</a:t>
            </a:r>
          </a:p>
        </p:txBody>
      </p:sp>
      <p:sp>
        <p:nvSpPr>
          <p:cNvPr id="26627" name="Rectangle 3"/>
          <p:cNvSpPr>
            <a:spLocks noGrp="1" noChangeArrowheads="1"/>
          </p:cNvSpPr>
          <p:nvPr>
            <p:ph type="body" idx="1"/>
          </p:nvPr>
        </p:nvSpPr>
        <p:spPr/>
        <p:txBody>
          <a:bodyPr/>
          <a:lstStyle/>
          <a:p>
            <a:pPr algn="just" eaLnBrk="1" hangingPunct="1">
              <a:lnSpc>
                <a:spcPct val="90000"/>
              </a:lnSpc>
            </a:pPr>
            <a:r>
              <a:rPr lang="en-US" sz="2400" dirty="0" smtClean="0">
                <a:latin typeface="Times New Roman" pitchFamily="18" charset="0"/>
                <a:ea typeface="ＭＳ Ｐゴシック" pitchFamily="34" charset="-128"/>
                <a:cs typeface="Times New Roman" pitchFamily="18" charset="0"/>
              </a:rPr>
              <a:t>consider 3 aspects of Network security:</a:t>
            </a:r>
          </a:p>
          <a:p>
            <a:pPr lvl="1" algn="just" eaLnBrk="1" hangingPunct="1">
              <a:lnSpc>
                <a:spcPct val="90000"/>
              </a:lnSpc>
            </a:pPr>
            <a:r>
              <a:rPr lang="en-US" sz="2400" b="1" dirty="0" smtClean="0">
                <a:latin typeface="Times New Roman" pitchFamily="18" charset="0"/>
                <a:ea typeface="ＭＳ Ｐゴシック" pitchFamily="34" charset="-128"/>
                <a:cs typeface="Times New Roman" pitchFamily="18" charset="0"/>
              </a:rPr>
              <a:t>security attack</a:t>
            </a:r>
          </a:p>
          <a:p>
            <a:pPr lvl="1" algn="just" eaLnBrk="1" hangingPunct="1">
              <a:lnSpc>
                <a:spcPct val="90000"/>
              </a:lnSpc>
            </a:pPr>
            <a:r>
              <a:rPr lang="en-US" sz="2400" b="1" dirty="0" smtClean="0">
                <a:latin typeface="Times New Roman" pitchFamily="18" charset="0"/>
                <a:ea typeface="ＭＳ Ｐゴシック" pitchFamily="34" charset="-128"/>
                <a:cs typeface="Times New Roman" pitchFamily="18" charset="0"/>
              </a:rPr>
              <a:t>security mechanism (control)</a:t>
            </a:r>
          </a:p>
          <a:p>
            <a:pPr lvl="1" algn="just" eaLnBrk="1" hangingPunct="1">
              <a:lnSpc>
                <a:spcPct val="90000"/>
              </a:lnSpc>
            </a:pPr>
            <a:r>
              <a:rPr lang="en-US" sz="2400" b="1" dirty="0" smtClean="0">
                <a:latin typeface="Times New Roman" pitchFamily="18" charset="0"/>
                <a:ea typeface="ＭＳ Ｐゴシック" pitchFamily="34" charset="-128"/>
                <a:cs typeface="Times New Roman" pitchFamily="18" charset="0"/>
              </a:rPr>
              <a:t>security service</a:t>
            </a:r>
          </a:p>
          <a:p>
            <a:pPr lvl="1" eaLnBrk="1" hangingPunct="1">
              <a:lnSpc>
                <a:spcPct val="90000"/>
              </a:lnSpc>
              <a:buNone/>
            </a:pPr>
            <a:endParaRPr lang="en-AU"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304800"/>
            <a:ext cx="8229600" cy="1143000"/>
          </a:xfrm>
        </p:spPr>
        <p:txBody>
          <a:bodyPr>
            <a:normAutofit/>
          </a:bodyPr>
          <a:lstStyle/>
          <a:p>
            <a:pPr eaLnBrk="1" hangingPunct="1"/>
            <a:r>
              <a:rPr lang="en-AU" sz="4400" dirty="0" smtClean="0">
                <a:solidFill>
                  <a:schemeClr val="tx1"/>
                </a:solidFill>
                <a:latin typeface="Times New Roman" pitchFamily="18" charset="0"/>
                <a:cs typeface="Times New Roman" pitchFamily="18" charset="0"/>
              </a:rPr>
              <a:t>Classify Security Attacks as</a:t>
            </a:r>
          </a:p>
        </p:txBody>
      </p:sp>
      <p:sp>
        <p:nvSpPr>
          <p:cNvPr id="23555" name="Rectangle 3"/>
          <p:cNvSpPr>
            <a:spLocks noGrp="1" noChangeArrowheads="1"/>
          </p:cNvSpPr>
          <p:nvPr>
            <p:ph type="body" idx="1"/>
          </p:nvPr>
        </p:nvSpPr>
        <p:spPr>
          <a:xfrm>
            <a:off x="228600" y="1371600"/>
            <a:ext cx="8763000" cy="5334000"/>
          </a:xfrm>
        </p:spPr>
        <p:txBody>
          <a:bodyPr/>
          <a:lstStyle/>
          <a:p>
            <a:pPr algn="just" eaLnBrk="1" hangingPunct="1"/>
            <a:r>
              <a:rPr lang="en-US" sz="2400" b="1" dirty="0" smtClean="0">
                <a:latin typeface="Times New Roman" pitchFamily="18" charset="0"/>
                <a:cs typeface="Times New Roman" pitchFamily="18" charset="0"/>
              </a:rPr>
              <a:t>Passive attacks</a:t>
            </a:r>
            <a:r>
              <a:rPr lang="en-US" sz="2400" dirty="0" smtClean="0">
                <a:latin typeface="Times New Roman" pitchFamily="18" charset="0"/>
                <a:cs typeface="Times New Roman" pitchFamily="18" charset="0"/>
              </a:rPr>
              <a:t> - </a:t>
            </a:r>
            <a:r>
              <a:rPr lang="en-AU" sz="2400" dirty="0" smtClean="0">
                <a:latin typeface="Times New Roman" pitchFamily="18" charset="0"/>
                <a:cs typeface="Times New Roman" pitchFamily="18" charset="0"/>
              </a:rPr>
              <a:t>eavesdropping on, or monitoring of, transmissions to:</a:t>
            </a:r>
          </a:p>
          <a:p>
            <a:pPr lvl="1" algn="just" eaLnBrk="1" hangingPunct="1"/>
            <a:r>
              <a:rPr lang="en-US" sz="2400" dirty="0" smtClean="0">
                <a:latin typeface="Times New Roman" pitchFamily="18" charset="0"/>
                <a:cs typeface="Times New Roman" pitchFamily="18" charset="0"/>
              </a:rPr>
              <a:t>obtain message contents, or</a:t>
            </a:r>
          </a:p>
          <a:p>
            <a:pPr lvl="1" algn="just" eaLnBrk="1" hangingPunct="1"/>
            <a:r>
              <a:rPr lang="en-US" sz="2400" dirty="0" smtClean="0">
                <a:latin typeface="Times New Roman" pitchFamily="18" charset="0"/>
                <a:cs typeface="Times New Roman" pitchFamily="18" charset="0"/>
              </a:rPr>
              <a:t>monitor traffic flows</a:t>
            </a:r>
          </a:p>
          <a:p>
            <a:pPr algn="just" eaLnBrk="1" hangingPunct="1"/>
            <a:r>
              <a:rPr lang="en-AU" sz="2400" b="1" dirty="0" smtClean="0">
                <a:latin typeface="Times New Roman" pitchFamily="18" charset="0"/>
                <a:cs typeface="Times New Roman" pitchFamily="18" charset="0"/>
              </a:rPr>
              <a:t>Active attacks</a:t>
            </a:r>
            <a:r>
              <a:rPr lang="en-AU" sz="2400" dirty="0" smtClean="0">
                <a:latin typeface="Times New Roman" pitchFamily="18" charset="0"/>
                <a:cs typeface="Times New Roman" pitchFamily="18" charset="0"/>
              </a:rPr>
              <a:t> – modification of data stream to:</a:t>
            </a:r>
          </a:p>
          <a:p>
            <a:pPr lvl="1" algn="just" eaLnBrk="1" hangingPunct="1"/>
            <a:r>
              <a:rPr lang="en-US" sz="2400" dirty="0" smtClean="0">
                <a:latin typeface="Times New Roman" pitchFamily="18" charset="0"/>
                <a:cs typeface="Times New Roman" pitchFamily="18" charset="0"/>
              </a:rPr>
              <a:t>masquerade of one entity as some other</a:t>
            </a:r>
            <a:endParaRPr lang="en-AU" sz="2400" dirty="0" smtClean="0">
              <a:latin typeface="Times New Roman" pitchFamily="18" charset="0"/>
              <a:cs typeface="Times New Roman" pitchFamily="18" charset="0"/>
            </a:endParaRPr>
          </a:p>
          <a:p>
            <a:pPr lvl="1" algn="just" eaLnBrk="1" hangingPunct="1"/>
            <a:r>
              <a:rPr lang="en-US" sz="2400" dirty="0" smtClean="0">
                <a:latin typeface="Times New Roman" pitchFamily="18" charset="0"/>
                <a:cs typeface="Times New Roman" pitchFamily="18" charset="0"/>
              </a:rPr>
              <a:t>replay previous messages</a:t>
            </a:r>
          </a:p>
          <a:p>
            <a:pPr lvl="1" algn="just" eaLnBrk="1" hangingPunct="1"/>
            <a:r>
              <a:rPr lang="en-US" sz="2400" dirty="0" smtClean="0">
                <a:latin typeface="Times New Roman" pitchFamily="18" charset="0"/>
                <a:cs typeface="Times New Roman" pitchFamily="18" charset="0"/>
              </a:rPr>
              <a:t>modify messages in transit</a:t>
            </a:r>
          </a:p>
          <a:p>
            <a:pPr lvl="1" algn="just" eaLnBrk="1" hangingPunct="1"/>
            <a:r>
              <a:rPr lang="en-US" sz="2400" dirty="0" smtClean="0">
                <a:latin typeface="Times New Roman" pitchFamily="18" charset="0"/>
                <a:cs typeface="Times New Roman" pitchFamily="18" charset="0"/>
              </a:rPr>
              <a:t>denial of service</a:t>
            </a:r>
            <a:endParaRPr lang="en-AU" sz="2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Alice, Bob, and </a:t>
            </a:r>
            <a:r>
              <a:rPr lang="en-US" dirty="0" smtClean="0">
                <a:solidFill>
                  <a:schemeClr val="tx1"/>
                </a:solidFill>
              </a:rPr>
              <a:t>Darth</a:t>
            </a:r>
            <a:endParaRPr lang="en-US" dirty="0">
              <a:solidFill>
                <a:schemeClr val="tx1"/>
              </a:solidFill>
            </a:endParaRPr>
          </a:p>
        </p:txBody>
      </p:sp>
      <p:sp>
        <p:nvSpPr>
          <p:cNvPr id="3" name="Content Placeholder 2"/>
          <p:cNvSpPr>
            <a:spLocks noGrp="1"/>
          </p:cNvSpPr>
          <p:nvPr>
            <p:ph idx="1"/>
          </p:nvPr>
        </p:nvSpPr>
        <p:spPr>
          <a:xfrm>
            <a:off x="856060" y="2249485"/>
            <a:ext cx="7429499" cy="4023496"/>
          </a:xfrm>
        </p:spPr>
        <p:txBody>
          <a:bodyPr>
            <a:normAutofit/>
          </a:bodyPr>
          <a:lstStyle/>
          <a:p>
            <a:r>
              <a:rPr lang="en-US" sz="2400" dirty="0">
                <a:latin typeface="Times New Roman" pitchFamily="18" charset="0"/>
                <a:cs typeface="Times New Roman" pitchFamily="18" charset="0"/>
              </a:rPr>
              <a:t>Alice is the person who needs to send </a:t>
            </a:r>
            <a:r>
              <a:rPr lang="en-US" sz="2400" dirty="0" smtClean="0">
                <a:latin typeface="Times New Roman" pitchFamily="18" charset="0"/>
                <a:cs typeface="Times New Roman" pitchFamily="18" charset="0"/>
              </a:rPr>
              <a:t>secure data.</a:t>
            </a:r>
          </a:p>
          <a:p>
            <a:r>
              <a:rPr lang="en-US" sz="2400" dirty="0" smtClean="0">
                <a:latin typeface="Times New Roman" pitchFamily="18" charset="0"/>
                <a:cs typeface="Times New Roman" pitchFamily="18" charset="0"/>
              </a:rPr>
              <a:t>Bob </a:t>
            </a:r>
            <a:r>
              <a:rPr lang="en-US" sz="2400" dirty="0">
                <a:latin typeface="Times New Roman" pitchFamily="18" charset="0"/>
                <a:cs typeface="Times New Roman" pitchFamily="18" charset="0"/>
              </a:rPr>
              <a:t>is the recipient of the </a:t>
            </a:r>
            <a:r>
              <a:rPr lang="en-US" sz="2400" dirty="0" smtClean="0">
                <a:latin typeface="Times New Roman" pitchFamily="18" charset="0"/>
                <a:cs typeface="Times New Roman" pitchFamily="18" charset="0"/>
              </a:rPr>
              <a:t>data.</a:t>
            </a:r>
          </a:p>
          <a:p>
            <a:r>
              <a:rPr lang="en-US" sz="2400" dirty="0" smtClean="0">
                <a:latin typeface="Times New Roman" pitchFamily="18" charset="0"/>
                <a:cs typeface="Times New Roman" pitchFamily="18" charset="0"/>
              </a:rPr>
              <a:t>Darth </a:t>
            </a:r>
            <a:r>
              <a:rPr lang="en-US" sz="2400" dirty="0">
                <a:latin typeface="Times New Roman" pitchFamily="18" charset="0"/>
                <a:cs typeface="Times New Roman" pitchFamily="18" charset="0"/>
              </a:rPr>
              <a:t>is the person who somehow disturbs the </a:t>
            </a:r>
            <a:r>
              <a:rPr lang="en-US" sz="2400" dirty="0" smtClean="0">
                <a:latin typeface="Times New Roman" pitchFamily="18" charset="0"/>
                <a:cs typeface="Times New Roman" pitchFamily="18" charset="0"/>
              </a:rPr>
              <a:t>communication between </a:t>
            </a:r>
            <a:r>
              <a:rPr lang="en-US" sz="2400" dirty="0">
                <a:latin typeface="Times New Roman" pitchFamily="18" charset="0"/>
                <a:cs typeface="Times New Roman" pitchFamily="18" charset="0"/>
              </a:rPr>
              <a:t>Alice and </a:t>
            </a:r>
            <a:r>
              <a:rPr lang="en-US" sz="2400" dirty="0" smtClean="0">
                <a:latin typeface="Times New Roman" pitchFamily="18" charset="0"/>
                <a:cs typeface="Times New Roman" pitchFamily="18" charset="0"/>
              </a:rPr>
              <a:t>Bob.</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018637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normAutofit/>
          </a:bodyPr>
          <a:lstStyle/>
          <a:p>
            <a:pPr eaLnBrk="1" hangingPunct="1"/>
            <a:r>
              <a:rPr lang="en-AU" sz="4400" dirty="0" smtClean="0">
                <a:solidFill>
                  <a:schemeClr val="tx1"/>
                </a:solidFill>
                <a:effectLst>
                  <a:outerShdw blurRad="38100" dist="38100" dir="2700000" algn="tl">
                    <a:srgbClr val="000000">
                      <a:alpha val="43137"/>
                    </a:srgbClr>
                  </a:outerShdw>
                </a:effectLst>
                <a:latin typeface="Times New Roman" pitchFamily="18" charset="0"/>
                <a:ea typeface="ＭＳ Ｐゴシック" pitchFamily="34" charset="-128"/>
                <a:cs typeface="Times New Roman" pitchFamily="18" charset="0"/>
              </a:rPr>
              <a:t>Passive Attack - Interception</a:t>
            </a:r>
          </a:p>
        </p:txBody>
      </p:sp>
      <p:pic>
        <p:nvPicPr>
          <p:cNvPr id="39939" name="Picture 1029"/>
          <p:cNvPicPr>
            <a:picLocks noChangeAspect="1" noChangeArrowheads="1"/>
          </p:cNvPicPr>
          <p:nvPr/>
        </p:nvPicPr>
        <p:blipFill>
          <a:blip r:embed="rId3"/>
          <a:srcRect/>
          <a:stretch>
            <a:fillRect/>
          </a:stretch>
        </p:blipFill>
        <p:spPr bwMode="auto">
          <a:xfrm>
            <a:off x="457200" y="1828800"/>
            <a:ext cx="8177213" cy="432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idx="4294967295"/>
          </p:nvPr>
        </p:nvSpPr>
        <p:spPr/>
        <p:txBody>
          <a:bodyPr>
            <a:normAutofit/>
          </a:bodyPr>
          <a:lstStyle/>
          <a:p>
            <a:pPr eaLnBrk="1" hangingPunct="1"/>
            <a:r>
              <a:rPr lang="en-AU" sz="4400" dirty="0" smtClean="0">
                <a:solidFill>
                  <a:schemeClr val="tx1"/>
                </a:solidFill>
                <a:latin typeface="Times New Roman" pitchFamily="18" charset="0"/>
                <a:ea typeface="ＭＳ Ｐゴシック" pitchFamily="34" charset="-128"/>
                <a:cs typeface="Times New Roman" pitchFamily="18" charset="0"/>
              </a:rPr>
              <a:t>Passive Attack: Traffic Analysis</a:t>
            </a:r>
          </a:p>
        </p:txBody>
      </p:sp>
      <p:pic>
        <p:nvPicPr>
          <p:cNvPr id="73731" name="Picture 1029"/>
          <p:cNvPicPr>
            <a:picLocks noChangeAspect="1" noChangeArrowheads="1"/>
          </p:cNvPicPr>
          <p:nvPr/>
        </p:nvPicPr>
        <p:blipFill>
          <a:blip r:embed="rId3"/>
          <a:srcRect/>
          <a:stretch>
            <a:fillRect/>
          </a:stretch>
        </p:blipFill>
        <p:spPr bwMode="auto">
          <a:xfrm>
            <a:off x="468313" y="1773238"/>
            <a:ext cx="8177212" cy="4321175"/>
          </a:xfrm>
          <a:prstGeom prst="rect">
            <a:avLst/>
          </a:prstGeom>
          <a:noFill/>
          <a:ln w="9525">
            <a:noFill/>
            <a:miter lim="800000"/>
            <a:headEnd/>
            <a:tailEnd/>
          </a:ln>
        </p:spPr>
      </p:pic>
      <p:sp>
        <p:nvSpPr>
          <p:cNvPr id="5" name="TextBox 4"/>
          <p:cNvSpPr txBox="1"/>
          <p:nvPr/>
        </p:nvSpPr>
        <p:spPr>
          <a:xfrm>
            <a:off x="5638800" y="2667000"/>
            <a:ext cx="2209800" cy="646331"/>
          </a:xfrm>
          <a:prstGeom prst="rect">
            <a:avLst/>
          </a:prstGeom>
          <a:noFill/>
        </p:spPr>
        <p:txBody>
          <a:bodyPr wrap="square" rtlCol="0">
            <a:spAutoFit/>
          </a:bodyPr>
          <a:lstStyle/>
          <a:p>
            <a:pPr algn="ctr"/>
            <a:r>
              <a:rPr lang="en-US" dirty="0" smtClean="0">
                <a:solidFill>
                  <a:srgbClr val="000000"/>
                </a:solidFill>
                <a:latin typeface="Times New Roman" pitchFamily="18" charset="0"/>
                <a:cs typeface="Times New Roman" pitchFamily="18" charset="0"/>
              </a:rPr>
              <a:t>Observe</a:t>
            </a:r>
            <a:r>
              <a:rPr lang="en-US" dirty="0" smtClean="0">
                <a:latin typeface="Times New Roman" pitchFamily="18" charset="0"/>
                <a:cs typeface="Times New Roman" pitchFamily="18" charset="0"/>
              </a:rPr>
              <a:t> </a:t>
            </a:r>
            <a:r>
              <a:rPr lang="en-US" dirty="0" smtClean="0">
                <a:solidFill>
                  <a:srgbClr val="000000"/>
                </a:solidFill>
                <a:latin typeface="Times New Roman" pitchFamily="18" charset="0"/>
                <a:cs typeface="Times New Roman" pitchFamily="18" charset="0"/>
              </a:rPr>
              <a:t>traffic pattern</a:t>
            </a:r>
            <a:endParaRPr lang="en-US" dirty="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idx="4294967295"/>
          </p:nvPr>
        </p:nvSpPr>
        <p:spPr/>
        <p:txBody>
          <a:bodyPr>
            <a:normAutofit/>
          </a:bodyPr>
          <a:lstStyle/>
          <a:p>
            <a:pPr eaLnBrk="1" hangingPunct="1"/>
            <a:r>
              <a:rPr lang="en-AU" sz="4400" dirty="0" smtClean="0">
                <a:solidFill>
                  <a:schemeClr val="tx1"/>
                </a:solidFill>
                <a:latin typeface="Times New Roman" pitchFamily="18" charset="0"/>
                <a:ea typeface="ＭＳ Ｐゴシック" pitchFamily="34" charset="-128"/>
                <a:cs typeface="Times New Roman" pitchFamily="18" charset="0"/>
              </a:rPr>
              <a:t>Active Attack: Interruption</a:t>
            </a:r>
          </a:p>
        </p:txBody>
      </p:sp>
      <p:pic>
        <p:nvPicPr>
          <p:cNvPr id="79875" name="Picture 1029"/>
          <p:cNvPicPr>
            <a:picLocks noChangeAspect="1" noChangeArrowheads="1"/>
          </p:cNvPicPr>
          <p:nvPr/>
        </p:nvPicPr>
        <p:blipFill>
          <a:blip r:embed="rId3"/>
          <a:srcRect/>
          <a:stretch>
            <a:fillRect/>
          </a:stretch>
        </p:blipFill>
        <p:spPr bwMode="auto">
          <a:xfrm>
            <a:off x="468313" y="1773238"/>
            <a:ext cx="8177212" cy="4321175"/>
          </a:xfrm>
          <a:prstGeom prst="rect">
            <a:avLst/>
          </a:prstGeom>
          <a:noFill/>
          <a:ln w="9525">
            <a:noFill/>
            <a:miter lim="800000"/>
            <a:headEnd/>
            <a:tailEnd/>
          </a:ln>
        </p:spPr>
      </p:pic>
      <p:sp>
        <p:nvSpPr>
          <p:cNvPr id="79877" name="Line 5"/>
          <p:cNvSpPr>
            <a:spLocks noChangeShapeType="1"/>
          </p:cNvSpPr>
          <p:nvPr/>
        </p:nvSpPr>
        <p:spPr bwMode="auto">
          <a:xfrm flipH="1">
            <a:off x="5651500" y="4724400"/>
            <a:ext cx="73025" cy="433388"/>
          </a:xfrm>
          <a:prstGeom prst="line">
            <a:avLst/>
          </a:prstGeom>
          <a:noFill/>
          <a:ln w="50800">
            <a:solidFill>
              <a:srgbClr val="FF0000"/>
            </a:solidFill>
            <a:round/>
            <a:headEnd/>
            <a:tailEnd/>
          </a:ln>
          <a:effectLst/>
        </p:spPr>
        <p:txBody>
          <a:bodyPr/>
          <a:lstStyle/>
          <a:p>
            <a:endParaRPr lang="en-GB"/>
          </a:p>
        </p:txBody>
      </p:sp>
      <p:sp>
        <p:nvSpPr>
          <p:cNvPr id="7" name="TextBox 6"/>
          <p:cNvSpPr txBox="1"/>
          <p:nvPr/>
        </p:nvSpPr>
        <p:spPr>
          <a:xfrm>
            <a:off x="5867400" y="2438400"/>
            <a:ext cx="2133600" cy="923330"/>
          </a:xfrm>
          <a:prstGeom prst="rect">
            <a:avLst/>
          </a:prstGeom>
          <a:noFill/>
        </p:spPr>
        <p:txBody>
          <a:bodyPr wrap="square" rtlCol="0">
            <a:spAutoFit/>
          </a:bodyPr>
          <a:lstStyle/>
          <a:p>
            <a:r>
              <a:rPr lang="en-US" dirty="0" smtClean="0">
                <a:solidFill>
                  <a:srgbClr val="000000"/>
                </a:solidFill>
              </a:rPr>
              <a:t>Block delivery of message</a:t>
            </a:r>
          </a:p>
          <a:p>
            <a:endParaRPr lang="en-GB"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idx="4294967295"/>
          </p:nvPr>
        </p:nvSpPr>
        <p:spPr/>
        <p:txBody>
          <a:bodyPr>
            <a:normAutofit/>
          </a:bodyPr>
          <a:lstStyle/>
          <a:p>
            <a:pPr eaLnBrk="1" hangingPunct="1"/>
            <a:r>
              <a:rPr lang="en-AU" sz="4400" dirty="0" smtClean="0">
                <a:solidFill>
                  <a:schemeClr val="tx1"/>
                </a:solidFill>
                <a:effectLst/>
                <a:latin typeface="Times New Roman" pitchFamily="18" charset="0"/>
                <a:ea typeface="ＭＳ Ｐゴシック" pitchFamily="34" charset="-128"/>
                <a:cs typeface="Times New Roman" pitchFamily="18" charset="0"/>
              </a:rPr>
              <a:t>Active Attack: Fabrication</a:t>
            </a:r>
          </a:p>
        </p:txBody>
      </p:sp>
      <p:pic>
        <p:nvPicPr>
          <p:cNvPr id="81923" name="Picture 1029"/>
          <p:cNvPicPr>
            <a:picLocks noChangeAspect="1" noChangeArrowheads="1"/>
          </p:cNvPicPr>
          <p:nvPr/>
        </p:nvPicPr>
        <p:blipFill>
          <a:blip r:embed="rId3"/>
          <a:srcRect/>
          <a:stretch>
            <a:fillRect/>
          </a:stretch>
        </p:blipFill>
        <p:spPr bwMode="auto">
          <a:xfrm>
            <a:off x="468313" y="1773238"/>
            <a:ext cx="8177212" cy="4321175"/>
          </a:xfrm>
          <a:prstGeom prst="rect">
            <a:avLst/>
          </a:prstGeom>
          <a:noFill/>
          <a:ln w="9525">
            <a:noFill/>
            <a:miter lim="800000"/>
            <a:headEnd/>
            <a:tailEnd/>
          </a:ln>
        </p:spPr>
      </p:pic>
      <p:sp>
        <p:nvSpPr>
          <p:cNvPr id="81926" name="Freeform 6"/>
          <p:cNvSpPr>
            <a:spLocks/>
          </p:cNvSpPr>
          <p:nvPr/>
        </p:nvSpPr>
        <p:spPr bwMode="auto">
          <a:xfrm>
            <a:off x="4787900" y="3284538"/>
            <a:ext cx="1574800" cy="1492250"/>
          </a:xfrm>
          <a:custGeom>
            <a:avLst/>
            <a:gdLst/>
            <a:ahLst/>
            <a:cxnLst>
              <a:cxn ang="0">
                <a:pos x="20" y="0"/>
              </a:cxn>
              <a:cxn ang="0">
                <a:pos x="14" y="42"/>
              </a:cxn>
              <a:cxn ang="0">
                <a:pos x="2" y="78"/>
              </a:cxn>
              <a:cxn ang="0">
                <a:pos x="8" y="282"/>
              </a:cxn>
              <a:cxn ang="0">
                <a:pos x="32" y="330"/>
              </a:cxn>
              <a:cxn ang="0">
                <a:pos x="128" y="522"/>
              </a:cxn>
              <a:cxn ang="0">
                <a:pos x="188" y="636"/>
              </a:cxn>
              <a:cxn ang="0">
                <a:pos x="368" y="828"/>
              </a:cxn>
              <a:cxn ang="0">
                <a:pos x="500" y="858"/>
              </a:cxn>
              <a:cxn ang="0">
                <a:pos x="992" y="912"/>
              </a:cxn>
            </a:cxnLst>
            <a:rect l="0" t="0" r="r" b="b"/>
            <a:pathLst>
              <a:path w="992" h="940">
                <a:moveTo>
                  <a:pt x="20" y="0"/>
                </a:moveTo>
                <a:cubicBezTo>
                  <a:pt x="18" y="14"/>
                  <a:pt x="17" y="28"/>
                  <a:pt x="14" y="42"/>
                </a:cubicBezTo>
                <a:cubicBezTo>
                  <a:pt x="11" y="54"/>
                  <a:pt x="2" y="78"/>
                  <a:pt x="2" y="78"/>
                </a:cubicBezTo>
                <a:cubicBezTo>
                  <a:pt x="4" y="146"/>
                  <a:pt x="0" y="214"/>
                  <a:pt x="8" y="282"/>
                </a:cubicBezTo>
                <a:cubicBezTo>
                  <a:pt x="10" y="300"/>
                  <a:pt x="25" y="314"/>
                  <a:pt x="32" y="330"/>
                </a:cubicBezTo>
                <a:cubicBezTo>
                  <a:pt x="62" y="396"/>
                  <a:pt x="83" y="462"/>
                  <a:pt x="128" y="522"/>
                </a:cubicBezTo>
                <a:cubicBezTo>
                  <a:pt x="141" y="562"/>
                  <a:pt x="169" y="598"/>
                  <a:pt x="188" y="636"/>
                </a:cubicBezTo>
                <a:cubicBezTo>
                  <a:pt x="228" y="716"/>
                  <a:pt x="285" y="786"/>
                  <a:pt x="368" y="828"/>
                </a:cubicBezTo>
                <a:cubicBezTo>
                  <a:pt x="405" y="846"/>
                  <a:pt x="460" y="851"/>
                  <a:pt x="500" y="858"/>
                </a:cubicBezTo>
                <a:cubicBezTo>
                  <a:pt x="663" y="940"/>
                  <a:pt x="787" y="912"/>
                  <a:pt x="992" y="912"/>
                </a:cubicBezTo>
              </a:path>
            </a:pathLst>
          </a:custGeom>
          <a:noFill/>
          <a:ln w="25400">
            <a:solidFill>
              <a:srgbClr val="FF0000"/>
            </a:solidFill>
            <a:round/>
            <a:headEnd/>
            <a:tailEnd type="triangle" w="lg" len="lg"/>
          </a:ln>
          <a:effectLst/>
        </p:spPr>
        <p:txBody>
          <a:bodyPr/>
          <a:lstStyle/>
          <a:p>
            <a:endParaRPr lang="en-GB"/>
          </a:p>
        </p:txBody>
      </p:sp>
      <p:sp>
        <p:nvSpPr>
          <p:cNvPr id="6" name="TextBox 5"/>
          <p:cNvSpPr txBox="1"/>
          <p:nvPr/>
        </p:nvSpPr>
        <p:spPr>
          <a:xfrm>
            <a:off x="5943600" y="2819401"/>
            <a:ext cx="2514600" cy="646331"/>
          </a:xfrm>
          <a:prstGeom prst="rect">
            <a:avLst/>
          </a:prstGeom>
          <a:noFill/>
        </p:spPr>
        <p:txBody>
          <a:bodyPr wrap="square" rtlCol="0">
            <a:spAutoFit/>
          </a:bodyPr>
          <a:lstStyle/>
          <a:p>
            <a:r>
              <a:rPr lang="en-US" dirty="0" smtClean="0">
                <a:solidFill>
                  <a:srgbClr val="000000"/>
                </a:solidFill>
                <a:latin typeface="Times New Roman" pitchFamily="18" charset="0"/>
                <a:cs typeface="Times New Roman" pitchFamily="18" charset="0"/>
              </a:rPr>
              <a:t>Fabricate message</a:t>
            </a:r>
          </a:p>
          <a:p>
            <a:endParaRPr lang="en-GB"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04800"/>
            <a:ext cx="8113872" cy="5924941"/>
          </a:xfrm>
          <a:prstGeom prst="rect">
            <a:avLst/>
          </a:prstGeom>
        </p:spPr>
      </p:pic>
    </p:spTree>
    <p:extLst>
      <p:ext uri="{BB962C8B-B14F-4D97-AF65-F5344CB8AC3E}">
        <p14:creationId xmlns:p14="http://schemas.microsoft.com/office/powerpoint/2010/main" val="20372563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p:txBody>
          <a:bodyPr>
            <a:normAutofit/>
          </a:bodyPr>
          <a:lstStyle/>
          <a:p>
            <a:pPr eaLnBrk="1" hangingPunct="1"/>
            <a:r>
              <a:rPr lang="en-AU" sz="4400" dirty="0" smtClean="0">
                <a:solidFill>
                  <a:schemeClr val="tx1"/>
                </a:solidFill>
                <a:effectLst/>
                <a:latin typeface="Times New Roman" pitchFamily="18" charset="0"/>
                <a:ea typeface="ＭＳ Ｐゴシック" pitchFamily="34" charset="-128"/>
                <a:cs typeface="Times New Roman" pitchFamily="18" charset="0"/>
              </a:rPr>
              <a:t>Active Attack: Replay</a:t>
            </a:r>
          </a:p>
        </p:txBody>
      </p:sp>
      <p:pic>
        <p:nvPicPr>
          <p:cNvPr id="41987" name="Picture 1032"/>
          <p:cNvPicPr>
            <a:picLocks noChangeAspect="1" noChangeArrowheads="1"/>
          </p:cNvPicPr>
          <p:nvPr/>
        </p:nvPicPr>
        <p:blipFill>
          <a:blip r:embed="rId3"/>
          <a:srcRect/>
          <a:stretch>
            <a:fillRect/>
          </a:stretch>
        </p:blipFill>
        <p:spPr bwMode="auto">
          <a:xfrm>
            <a:off x="468313" y="1844675"/>
            <a:ext cx="8205787" cy="4227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idx="4294967295"/>
          </p:nvPr>
        </p:nvSpPr>
        <p:spPr/>
        <p:txBody>
          <a:bodyPr>
            <a:normAutofit/>
          </a:bodyPr>
          <a:lstStyle/>
          <a:p>
            <a:pPr eaLnBrk="1" hangingPunct="1"/>
            <a:r>
              <a:rPr lang="en-AU" sz="4400" dirty="0" smtClean="0">
                <a:solidFill>
                  <a:schemeClr val="tx1"/>
                </a:solidFill>
                <a:latin typeface="Times New Roman" pitchFamily="18" charset="0"/>
                <a:ea typeface="ＭＳ Ｐゴシック" pitchFamily="34" charset="-128"/>
              </a:rPr>
              <a:t>Active Attack: Modification</a:t>
            </a:r>
          </a:p>
        </p:txBody>
      </p:sp>
      <p:pic>
        <p:nvPicPr>
          <p:cNvPr id="71683" name="Picture 1032"/>
          <p:cNvPicPr>
            <a:picLocks noChangeAspect="1" noChangeArrowheads="1"/>
          </p:cNvPicPr>
          <p:nvPr/>
        </p:nvPicPr>
        <p:blipFill>
          <a:blip r:embed="rId3"/>
          <a:srcRect/>
          <a:stretch>
            <a:fillRect/>
          </a:stretch>
        </p:blipFill>
        <p:spPr bwMode="auto">
          <a:xfrm>
            <a:off x="468313" y="1844675"/>
            <a:ext cx="8205787" cy="4227513"/>
          </a:xfrm>
          <a:prstGeom prst="rect">
            <a:avLst/>
          </a:prstGeom>
          <a:noFill/>
          <a:ln w="9525">
            <a:noFill/>
            <a:miter lim="800000"/>
            <a:headEnd/>
            <a:tailEnd/>
          </a:ln>
        </p:spPr>
      </p:pic>
      <p:sp>
        <p:nvSpPr>
          <p:cNvPr id="71689" name="Freeform 9"/>
          <p:cNvSpPr>
            <a:spLocks/>
          </p:cNvSpPr>
          <p:nvPr/>
        </p:nvSpPr>
        <p:spPr bwMode="auto">
          <a:xfrm>
            <a:off x="2613025" y="3733800"/>
            <a:ext cx="1644650" cy="1216025"/>
          </a:xfrm>
          <a:custGeom>
            <a:avLst/>
            <a:gdLst/>
            <a:ahLst/>
            <a:cxnLst>
              <a:cxn ang="0">
                <a:pos x="94" y="744"/>
              </a:cxn>
              <a:cxn ang="0">
                <a:pos x="484" y="732"/>
              </a:cxn>
              <a:cxn ang="0">
                <a:pos x="724" y="642"/>
              </a:cxn>
              <a:cxn ang="0">
                <a:pos x="826" y="594"/>
              </a:cxn>
              <a:cxn ang="0">
                <a:pos x="886" y="534"/>
              </a:cxn>
              <a:cxn ang="0">
                <a:pos x="970" y="312"/>
              </a:cxn>
              <a:cxn ang="0">
                <a:pos x="994" y="210"/>
              </a:cxn>
              <a:cxn ang="0">
                <a:pos x="1036" y="0"/>
              </a:cxn>
            </a:cxnLst>
            <a:rect l="0" t="0" r="r" b="b"/>
            <a:pathLst>
              <a:path w="1036" h="766">
                <a:moveTo>
                  <a:pt x="94" y="744"/>
                </a:moveTo>
                <a:cubicBezTo>
                  <a:pt x="244" y="707"/>
                  <a:pt x="0" y="766"/>
                  <a:pt x="484" y="732"/>
                </a:cubicBezTo>
                <a:cubicBezTo>
                  <a:pt x="571" y="726"/>
                  <a:pt x="643" y="655"/>
                  <a:pt x="724" y="642"/>
                </a:cubicBezTo>
                <a:cubicBezTo>
                  <a:pt x="754" y="619"/>
                  <a:pt x="789" y="603"/>
                  <a:pt x="826" y="594"/>
                </a:cubicBezTo>
                <a:cubicBezTo>
                  <a:pt x="862" y="572"/>
                  <a:pt x="858" y="562"/>
                  <a:pt x="886" y="534"/>
                </a:cubicBezTo>
                <a:cubicBezTo>
                  <a:pt x="911" y="459"/>
                  <a:pt x="942" y="386"/>
                  <a:pt x="970" y="312"/>
                </a:cubicBezTo>
                <a:cubicBezTo>
                  <a:pt x="982" y="280"/>
                  <a:pt x="985" y="243"/>
                  <a:pt x="994" y="210"/>
                </a:cubicBezTo>
                <a:cubicBezTo>
                  <a:pt x="1015" y="138"/>
                  <a:pt x="1036" y="75"/>
                  <a:pt x="1036" y="0"/>
                </a:cubicBezTo>
              </a:path>
            </a:pathLst>
          </a:custGeom>
          <a:noFill/>
          <a:ln w="25400">
            <a:solidFill>
              <a:srgbClr val="FF0000"/>
            </a:solidFill>
            <a:round/>
            <a:headEnd/>
            <a:tailEnd type="triangle" w="lg" len="lg"/>
          </a:ln>
          <a:effectLst/>
        </p:spPr>
        <p:txBody>
          <a:bodyPr/>
          <a:lstStyle/>
          <a:p>
            <a:endParaRPr lang="en-GB"/>
          </a:p>
        </p:txBody>
      </p:sp>
      <p:sp>
        <p:nvSpPr>
          <p:cNvPr id="71690" name="Freeform 10"/>
          <p:cNvSpPr>
            <a:spLocks/>
          </p:cNvSpPr>
          <p:nvPr/>
        </p:nvSpPr>
        <p:spPr bwMode="auto">
          <a:xfrm>
            <a:off x="4819650" y="3619500"/>
            <a:ext cx="1809750" cy="1171575"/>
          </a:xfrm>
          <a:custGeom>
            <a:avLst/>
            <a:gdLst/>
            <a:ahLst/>
            <a:cxnLst>
              <a:cxn ang="0">
                <a:pos x="0" y="0"/>
              </a:cxn>
              <a:cxn ang="0">
                <a:pos x="72" y="210"/>
              </a:cxn>
              <a:cxn ang="0">
                <a:pos x="168" y="426"/>
              </a:cxn>
              <a:cxn ang="0">
                <a:pos x="234" y="474"/>
              </a:cxn>
              <a:cxn ang="0">
                <a:pos x="300" y="534"/>
              </a:cxn>
              <a:cxn ang="0">
                <a:pos x="432" y="582"/>
              </a:cxn>
              <a:cxn ang="0">
                <a:pos x="564" y="636"/>
              </a:cxn>
              <a:cxn ang="0">
                <a:pos x="630" y="654"/>
              </a:cxn>
              <a:cxn ang="0">
                <a:pos x="930" y="714"/>
              </a:cxn>
              <a:cxn ang="0">
                <a:pos x="1140" y="738"/>
              </a:cxn>
            </a:cxnLst>
            <a:rect l="0" t="0" r="r" b="b"/>
            <a:pathLst>
              <a:path w="1140" h="738">
                <a:moveTo>
                  <a:pt x="0" y="0"/>
                </a:moveTo>
                <a:cubicBezTo>
                  <a:pt x="15" y="77"/>
                  <a:pt x="42" y="139"/>
                  <a:pt x="72" y="210"/>
                </a:cubicBezTo>
                <a:cubicBezTo>
                  <a:pt x="86" y="280"/>
                  <a:pt x="120" y="373"/>
                  <a:pt x="168" y="426"/>
                </a:cubicBezTo>
                <a:cubicBezTo>
                  <a:pt x="190" y="450"/>
                  <a:pt x="209" y="453"/>
                  <a:pt x="234" y="474"/>
                </a:cubicBezTo>
                <a:cubicBezTo>
                  <a:pt x="327" y="554"/>
                  <a:pt x="250" y="501"/>
                  <a:pt x="300" y="534"/>
                </a:cubicBezTo>
                <a:cubicBezTo>
                  <a:pt x="323" y="568"/>
                  <a:pt x="392" y="576"/>
                  <a:pt x="432" y="582"/>
                </a:cubicBezTo>
                <a:cubicBezTo>
                  <a:pt x="474" y="603"/>
                  <a:pt x="519" y="619"/>
                  <a:pt x="564" y="636"/>
                </a:cubicBezTo>
                <a:cubicBezTo>
                  <a:pt x="585" y="644"/>
                  <a:pt x="630" y="654"/>
                  <a:pt x="630" y="654"/>
                </a:cubicBezTo>
                <a:cubicBezTo>
                  <a:pt x="697" y="699"/>
                  <a:pt x="856" y="705"/>
                  <a:pt x="930" y="714"/>
                </a:cubicBezTo>
                <a:cubicBezTo>
                  <a:pt x="996" y="736"/>
                  <a:pt x="1071" y="738"/>
                  <a:pt x="1140" y="738"/>
                </a:cubicBezTo>
              </a:path>
            </a:pathLst>
          </a:custGeom>
          <a:noFill/>
          <a:ln w="25400">
            <a:solidFill>
              <a:srgbClr val="FF0000"/>
            </a:solidFill>
            <a:round/>
            <a:headEnd/>
            <a:tailEnd type="triangle" w="lg" len="lg"/>
          </a:ln>
          <a:effectLst/>
        </p:spPr>
        <p:txBody>
          <a:bodyPr/>
          <a:lstStyle/>
          <a:p>
            <a:endParaRPr lang="en-GB"/>
          </a:p>
        </p:txBody>
      </p:sp>
      <p:sp>
        <p:nvSpPr>
          <p:cNvPr id="71691" name="Text Box 11"/>
          <p:cNvSpPr txBox="1">
            <a:spLocks noChangeArrowheads="1"/>
          </p:cNvSpPr>
          <p:nvPr/>
        </p:nvSpPr>
        <p:spPr bwMode="auto">
          <a:xfrm>
            <a:off x="5486400" y="2895600"/>
            <a:ext cx="1474787" cy="304800"/>
          </a:xfrm>
          <a:prstGeom prst="rect">
            <a:avLst/>
          </a:prstGeom>
          <a:noFill/>
          <a:ln w="9525">
            <a:noFill/>
            <a:miter lim="800000"/>
            <a:headEnd/>
            <a:tailEnd/>
          </a:ln>
          <a:effectLst/>
        </p:spPr>
        <p:txBody>
          <a:bodyPr wrap="none">
            <a:spAutoFit/>
          </a:bodyPr>
          <a:lstStyle/>
          <a:p>
            <a:r>
              <a:rPr lang="en-US" sz="1400" dirty="0">
                <a:solidFill>
                  <a:srgbClr val="000000"/>
                </a:solidFill>
              </a:rPr>
              <a:t>Modify message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eaLnBrk="1" hangingPunct="1"/>
            <a:r>
              <a:rPr lang="en-US" sz="4400" dirty="0" smtClean="0">
                <a:solidFill>
                  <a:schemeClr val="tx1"/>
                </a:solidFill>
                <a:effectLst/>
                <a:latin typeface="Times New Roman" pitchFamily="18" charset="0"/>
                <a:ea typeface="ＭＳ Ｐゴシック" pitchFamily="34" charset="-128"/>
                <a:cs typeface="Times New Roman" pitchFamily="18" charset="0"/>
              </a:rPr>
              <a:t>Handling Attacks</a:t>
            </a:r>
            <a:endParaRPr lang="en-AU" sz="4400" dirty="0" smtClean="0">
              <a:solidFill>
                <a:schemeClr val="tx1"/>
              </a:solidFill>
              <a:effectLst/>
              <a:latin typeface="Times New Roman" pitchFamily="18" charset="0"/>
              <a:ea typeface="ＭＳ Ｐゴシック" pitchFamily="34" charset="-128"/>
              <a:cs typeface="Times New Roman" pitchFamily="18" charset="0"/>
            </a:endParaRPr>
          </a:p>
        </p:txBody>
      </p:sp>
      <p:sp>
        <p:nvSpPr>
          <p:cNvPr id="29699" name="Rectangle 3"/>
          <p:cNvSpPr>
            <a:spLocks noGrp="1" noChangeArrowheads="1"/>
          </p:cNvSpPr>
          <p:nvPr>
            <p:ph type="body" idx="1"/>
          </p:nvPr>
        </p:nvSpPr>
        <p:spPr>
          <a:xfrm>
            <a:off x="457200" y="1676400"/>
            <a:ext cx="8229600" cy="4953000"/>
          </a:xfrm>
        </p:spPr>
        <p:txBody>
          <a:bodyPr>
            <a:normAutofit/>
          </a:bodyPr>
          <a:lstStyle/>
          <a:p>
            <a:pPr lvl="1" eaLnBrk="1" hangingPunct="1"/>
            <a:r>
              <a:rPr lang="en-AU" sz="2400" dirty="0" smtClean="0">
                <a:latin typeface="Times New Roman" pitchFamily="18" charset="0"/>
                <a:ea typeface="ＭＳ Ｐゴシック" pitchFamily="34" charset="-128"/>
                <a:cs typeface="Times New Roman" pitchFamily="18" charset="0"/>
              </a:rPr>
              <a:t>Passive attacks – focus on Prevention</a:t>
            </a:r>
          </a:p>
          <a:p>
            <a:pPr lvl="2" eaLnBrk="1" hangingPunct="1"/>
            <a:r>
              <a:rPr lang="en-AU" sz="2400" dirty="0" smtClean="0">
                <a:latin typeface="Times New Roman" pitchFamily="18" charset="0"/>
                <a:ea typeface="ＭＳ Ｐゴシック" pitchFamily="34" charset="-128"/>
                <a:cs typeface="Times New Roman" pitchFamily="18" charset="0"/>
              </a:rPr>
              <a:t>Easy to stop</a:t>
            </a:r>
          </a:p>
          <a:p>
            <a:pPr lvl="2" eaLnBrk="1" hangingPunct="1"/>
            <a:r>
              <a:rPr lang="en-AU" sz="2400" dirty="0" smtClean="0">
                <a:latin typeface="Times New Roman" pitchFamily="18" charset="0"/>
                <a:ea typeface="ＭＳ Ｐゴシック" pitchFamily="34" charset="-128"/>
                <a:cs typeface="Times New Roman" pitchFamily="18" charset="0"/>
              </a:rPr>
              <a:t>Hard to detect</a:t>
            </a:r>
          </a:p>
          <a:p>
            <a:pPr lvl="1" eaLnBrk="1" hangingPunct="1"/>
            <a:r>
              <a:rPr lang="en-AU" sz="2400" dirty="0" smtClean="0">
                <a:latin typeface="Times New Roman" pitchFamily="18" charset="0"/>
                <a:ea typeface="ＭＳ Ｐゴシック" pitchFamily="34" charset="-128"/>
                <a:cs typeface="Times New Roman" pitchFamily="18" charset="0"/>
              </a:rPr>
              <a:t>Active attacks – focus on Detection and Recovery</a:t>
            </a:r>
          </a:p>
          <a:p>
            <a:pPr lvl="2" eaLnBrk="1" hangingPunct="1"/>
            <a:r>
              <a:rPr lang="en-AU" sz="2400" dirty="0" smtClean="0">
                <a:latin typeface="Times New Roman" pitchFamily="18" charset="0"/>
                <a:ea typeface="ＭＳ Ｐゴシック" pitchFamily="34" charset="-128"/>
                <a:cs typeface="Times New Roman" pitchFamily="18" charset="0"/>
              </a:rPr>
              <a:t>Hard to stop</a:t>
            </a:r>
          </a:p>
          <a:p>
            <a:pPr lvl="2" eaLnBrk="1" hangingPunct="1"/>
            <a:r>
              <a:rPr lang="en-AU" sz="2400" dirty="0" smtClean="0">
                <a:latin typeface="Times New Roman" pitchFamily="18" charset="0"/>
                <a:ea typeface="ＭＳ Ｐゴシック" pitchFamily="34" charset="-128"/>
                <a:cs typeface="Times New Roman" pitchFamily="18" charset="0"/>
              </a:rPr>
              <a:t>Easy to detect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eaLnBrk="1" hangingPunct="1"/>
            <a:r>
              <a:rPr lang="en-US" sz="4400" dirty="0" smtClean="0">
                <a:solidFill>
                  <a:schemeClr val="tx1"/>
                </a:solidFill>
                <a:latin typeface="Times New Roman" pitchFamily="18" charset="0"/>
                <a:cs typeface="Times New Roman" pitchFamily="18" charset="0"/>
              </a:rPr>
              <a:t>Security Services </a:t>
            </a:r>
            <a:endParaRPr lang="en-AU" sz="4400" dirty="0" smtClean="0">
              <a:solidFill>
                <a:schemeClr val="tx1"/>
              </a:solidFill>
              <a:latin typeface="Times New Roman" pitchFamily="18" charset="0"/>
              <a:cs typeface="Times New Roman" pitchFamily="18" charset="0"/>
            </a:endParaRPr>
          </a:p>
        </p:txBody>
      </p:sp>
      <p:sp>
        <p:nvSpPr>
          <p:cNvPr id="26627" name="Rectangle 3"/>
          <p:cNvSpPr>
            <a:spLocks noGrp="1" noChangeArrowheads="1"/>
          </p:cNvSpPr>
          <p:nvPr>
            <p:ph type="body" idx="1"/>
          </p:nvPr>
        </p:nvSpPr>
        <p:spPr>
          <a:xfrm>
            <a:off x="228600" y="1447800"/>
            <a:ext cx="8686800" cy="5105400"/>
          </a:xfrm>
        </p:spPr>
        <p:txBody>
          <a:bodyPr>
            <a:normAutofit/>
          </a:bodyPr>
          <a:lstStyle/>
          <a:p>
            <a:pPr algn="just" eaLnBrk="1" hangingPunct="1">
              <a:lnSpc>
                <a:spcPct val="90000"/>
              </a:lnSpc>
            </a:pPr>
            <a:r>
              <a:rPr lang="en-US" sz="2400" b="1" dirty="0" smtClean="0">
                <a:latin typeface="Times New Roman" pitchFamily="18" charset="0"/>
                <a:cs typeface="Times New Roman" pitchFamily="18" charset="0"/>
              </a:rPr>
              <a:t>Authentication</a:t>
            </a:r>
            <a:r>
              <a:rPr lang="en-US" sz="2400" dirty="0" smtClean="0">
                <a:latin typeface="Times New Roman" pitchFamily="18" charset="0"/>
                <a:cs typeface="Times New Roman" pitchFamily="18" charset="0"/>
              </a:rPr>
              <a:t> - </a:t>
            </a:r>
            <a:r>
              <a:rPr lang="en-AU" sz="2400" dirty="0" smtClean="0">
                <a:latin typeface="Times New Roman" pitchFamily="18" charset="0"/>
                <a:cs typeface="Times New Roman" pitchFamily="18" charset="0"/>
              </a:rPr>
              <a:t>assurance that the communicating entity is the one claimed</a:t>
            </a:r>
          </a:p>
          <a:p>
            <a:pPr algn="just" eaLnBrk="1" hangingPunct="1">
              <a:lnSpc>
                <a:spcPct val="90000"/>
              </a:lnSpc>
              <a:buNone/>
            </a:pPr>
            <a:endParaRPr lang="en-AU" sz="2400" dirty="0" smtClean="0">
              <a:latin typeface="Times New Roman" pitchFamily="18" charset="0"/>
              <a:cs typeface="Times New Roman" pitchFamily="18" charset="0"/>
            </a:endParaRPr>
          </a:p>
          <a:p>
            <a:pPr algn="just" eaLnBrk="1" hangingPunct="1">
              <a:lnSpc>
                <a:spcPct val="90000"/>
              </a:lnSpc>
            </a:pPr>
            <a:r>
              <a:rPr lang="en-US" sz="2400" b="1" dirty="0" smtClean="0">
                <a:latin typeface="Times New Roman" pitchFamily="18" charset="0"/>
                <a:cs typeface="Times New Roman" pitchFamily="18" charset="0"/>
              </a:rPr>
              <a:t>Access Control</a:t>
            </a:r>
            <a:r>
              <a:rPr lang="en-US" sz="2400" dirty="0" smtClean="0">
                <a:latin typeface="Times New Roman" pitchFamily="18" charset="0"/>
                <a:cs typeface="Times New Roman" pitchFamily="18" charset="0"/>
              </a:rPr>
              <a:t> - </a:t>
            </a:r>
            <a:r>
              <a:rPr lang="en-AU" sz="2400" dirty="0" smtClean="0">
                <a:latin typeface="Times New Roman" pitchFamily="18" charset="0"/>
                <a:cs typeface="Times New Roman" pitchFamily="18" charset="0"/>
              </a:rPr>
              <a:t>prevention of the unauthorized use of a resource</a:t>
            </a:r>
          </a:p>
          <a:p>
            <a:pPr algn="just" eaLnBrk="1" hangingPunct="1">
              <a:lnSpc>
                <a:spcPct val="90000"/>
              </a:lnSpc>
              <a:buNone/>
            </a:pPr>
            <a:endParaRPr lang="en-AU" sz="2400" dirty="0" smtClean="0">
              <a:latin typeface="Times New Roman" pitchFamily="18" charset="0"/>
              <a:cs typeface="Times New Roman" pitchFamily="18" charset="0"/>
            </a:endParaRPr>
          </a:p>
          <a:p>
            <a:pPr algn="just" eaLnBrk="1" hangingPunct="1">
              <a:lnSpc>
                <a:spcPct val="90000"/>
              </a:lnSpc>
            </a:pPr>
            <a:r>
              <a:rPr lang="en-US" sz="2400" b="1" dirty="0" smtClean="0">
                <a:latin typeface="Times New Roman" pitchFamily="18" charset="0"/>
                <a:cs typeface="Times New Roman" pitchFamily="18" charset="0"/>
              </a:rPr>
              <a:t>Data Confidentiality</a:t>
            </a:r>
            <a:r>
              <a:rPr lang="en-US" sz="2400" dirty="0" smtClean="0">
                <a:latin typeface="Times New Roman" pitchFamily="18" charset="0"/>
                <a:cs typeface="Times New Roman" pitchFamily="18" charset="0"/>
              </a:rPr>
              <a:t> –</a:t>
            </a:r>
            <a:r>
              <a:rPr lang="en-AU" sz="2400" dirty="0" smtClean="0">
                <a:latin typeface="Times New Roman" pitchFamily="18" charset="0"/>
                <a:cs typeface="Times New Roman" pitchFamily="18" charset="0"/>
              </a:rPr>
              <a:t>protection of data from unauthorized disclosure</a:t>
            </a:r>
          </a:p>
          <a:p>
            <a:pPr algn="just" eaLnBrk="1" hangingPunct="1">
              <a:lnSpc>
                <a:spcPct val="90000"/>
              </a:lnSpc>
              <a:buNone/>
            </a:pPr>
            <a:endParaRPr lang="en-AU" sz="2400" dirty="0" smtClean="0">
              <a:latin typeface="Times New Roman" pitchFamily="18" charset="0"/>
              <a:cs typeface="Times New Roman" pitchFamily="18" charset="0"/>
            </a:endParaRPr>
          </a:p>
          <a:p>
            <a:pPr algn="just" eaLnBrk="1" hangingPunct="1">
              <a:lnSpc>
                <a:spcPct val="90000"/>
              </a:lnSpc>
            </a:pPr>
            <a:r>
              <a:rPr lang="en-US" sz="2400" b="1" dirty="0" smtClean="0">
                <a:latin typeface="Times New Roman" pitchFamily="18" charset="0"/>
                <a:cs typeface="Times New Roman" pitchFamily="18" charset="0"/>
              </a:rPr>
              <a:t>Data Integrity</a:t>
            </a:r>
            <a:r>
              <a:rPr lang="en-US" sz="2400" dirty="0" smtClean="0">
                <a:latin typeface="Times New Roman" pitchFamily="18" charset="0"/>
                <a:cs typeface="Times New Roman" pitchFamily="18" charset="0"/>
              </a:rPr>
              <a:t> - </a:t>
            </a:r>
            <a:r>
              <a:rPr lang="en-AU" sz="2400" dirty="0" smtClean="0">
                <a:latin typeface="Times New Roman" pitchFamily="18" charset="0"/>
                <a:cs typeface="Times New Roman" pitchFamily="18" charset="0"/>
              </a:rPr>
              <a:t>assurance that data received is as sent by an authorized entity</a:t>
            </a:r>
          </a:p>
          <a:p>
            <a:pPr algn="just" eaLnBrk="1" hangingPunct="1">
              <a:lnSpc>
                <a:spcPct val="90000"/>
              </a:lnSpc>
              <a:buNone/>
            </a:pPr>
            <a:endParaRPr lang="en-AU" sz="2400" dirty="0" smtClean="0">
              <a:latin typeface="Times New Roman" pitchFamily="18" charset="0"/>
              <a:cs typeface="Times New Roman" pitchFamily="18" charset="0"/>
            </a:endParaRPr>
          </a:p>
          <a:p>
            <a:pPr algn="just" eaLnBrk="1" hangingPunct="1">
              <a:lnSpc>
                <a:spcPct val="90000"/>
              </a:lnSpc>
            </a:pPr>
            <a:r>
              <a:rPr lang="en-US" sz="2400" b="1" dirty="0" smtClean="0">
                <a:latin typeface="Times New Roman" pitchFamily="18" charset="0"/>
                <a:cs typeface="Times New Roman" pitchFamily="18" charset="0"/>
              </a:rPr>
              <a:t>Non-Repudiation</a:t>
            </a:r>
            <a:r>
              <a:rPr lang="en-US" sz="2400" dirty="0" smtClean="0">
                <a:latin typeface="Times New Roman" pitchFamily="18" charset="0"/>
                <a:cs typeface="Times New Roman" pitchFamily="18" charset="0"/>
              </a:rPr>
              <a:t> - </a:t>
            </a:r>
            <a:r>
              <a:rPr lang="en-AU" sz="2400" dirty="0" smtClean="0">
                <a:latin typeface="Times New Roman" pitchFamily="18" charset="0"/>
                <a:cs typeface="Times New Roman" pitchFamily="18" charset="0"/>
              </a:rPr>
              <a:t>protection against denial by one of the parties in a communication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559491"/>
          </a:xfrm>
        </p:spPr>
        <p:txBody>
          <a:bodyPr>
            <a:normAutofit lnSpcReduction="10000"/>
          </a:bodyPr>
          <a:lstStyle/>
          <a:p>
            <a:pPr algn="just"/>
            <a:r>
              <a:rPr lang="en-GB" dirty="0" smtClean="0"/>
              <a:t> </a:t>
            </a:r>
            <a:r>
              <a:rPr lang="en-GB" sz="2400" dirty="0" smtClean="0">
                <a:latin typeface="Times New Roman" pitchFamily="18" charset="0"/>
                <a:cs typeface="Times New Roman" pitchFamily="18" charset="0"/>
              </a:rPr>
              <a:t>Distinguishes between two   mechanisms</a:t>
            </a:r>
          </a:p>
          <a:p>
            <a:pPr marL="624078" indent="-514350" algn="just">
              <a:buFont typeface="+mj-lt"/>
              <a:buAutoNum type="arabicPeriod"/>
            </a:pPr>
            <a:r>
              <a:rPr lang="en-GB" sz="2400" b="1" i="1" dirty="0" smtClean="0">
                <a:latin typeface="Times New Roman" pitchFamily="18" charset="0"/>
                <a:cs typeface="Times New Roman" pitchFamily="18" charset="0"/>
              </a:rPr>
              <a:t>reversible </a:t>
            </a:r>
            <a:r>
              <a:rPr lang="en-GB" sz="2400" b="1" i="1" dirty="0" err="1" smtClean="0">
                <a:latin typeface="Times New Roman" pitchFamily="18" charset="0"/>
                <a:cs typeface="Times New Roman" pitchFamily="18" charset="0"/>
              </a:rPr>
              <a:t>encipherment</a:t>
            </a:r>
            <a:r>
              <a:rPr lang="en-GB" sz="2400" b="1" i="1" dirty="0" smtClean="0">
                <a:latin typeface="Times New Roman" pitchFamily="18" charset="0"/>
                <a:cs typeface="Times New Roman" pitchFamily="18" charset="0"/>
              </a:rPr>
              <a:t> mechanism: </a:t>
            </a:r>
            <a:r>
              <a:rPr lang="en-US" sz="2400" i="1" dirty="0">
                <a:latin typeface="Times New Roman" panose="02020603050405020304" pitchFamily="18" charset="0"/>
                <a:cs typeface="Times New Roman" panose="02020603050405020304" pitchFamily="18" charset="0"/>
              </a:rPr>
              <a:t>A reversible cryptographic mechanism is simply an encryption algorithm that allows data to be encrypted and subsequently decrypted. Irreversible cryptographic mechanisms include hash algorithms and message authentication codes, which are used in digital signature and message authentication applications.</a:t>
            </a:r>
            <a:endParaRPr lang="en-GB" sz="2400" i="1" dirty="0" smtClean="0">
              <a:latin typeface="Times New Roman" pitchFamily="18" charset="0"/>
              <a:cs typeface="Times New Roman" pitchFamily="18" charset="0"/>
            </a:endParaRPr>
          </a:p>
          <a:p>
            <a:pPr marL="624078" indent="-514350" algn="just">
              <a:buFont typeface="+mj-lt"/>
              <a:buAutoNum type="arabicPeriod"/>
            </a:pPr>
            <a:r>
              <a:rPr lang="en-US" sz="2400" i="1" dirty="0" smtClean="0">
                <a:latin typeface="Times New Roman" pitchFamily="18" charset="0"/>
                <a:cs typeface="Times New Roman" pitchFamily="18" charset="0"/>
              </a:rPr>
              <a:t> </a:t>
            </a:r>
            <a:r>
              <a:rPr lang="en-GB" sz="2400" b="1" i="1" dirty="0" smtClean="0">
                <a:latin typeface="Times New Roman" pitchFamily="18" charset="0"/>
                <a:cs typeface="Times New Roman" pitchFamily="18" charset="0"/>
              </a:rPr>
              <a:t>Irreversible </a:t>
            </a:r>
            <a:r>
              <a:rPr lang="en-GB" sz="2400" b="1" i="1" dirty="0" err="1" smtClean="0">
                <a:latin typeface="Times New Roman" pitchFamily="18" charset="0"/>
                <a:cs typeface="Times New Roman" pitchFamily="18" charset="0"/>
              </a:rPr>
              <a:t>encipherment</a:t>
            </a:r>
            <a:r>
              <a:rPr lang="en-GB" sz="2400" b="1" i="1" dirty="0" smtClean="0">
                <a:latin typeface="Times New Roman" pitchFamily="18" charset="0"/>
                <a:cs typeface="Times New Roman" pitchFamily="18" charset="0"/>
              </a:rPr>
              <a:t> mechanisms: </a:t>
            </a:r>
            <a:r>
              <a:rPr lang="en-US" sz="2400" i="1" dirty="0">
                <a:latin typeface="Times New Roman" pitchFamily="18" charset="0"/>
                <a:cs typeface="Times New Roman" pitchFamily="18" charset="0"/>
              </a:rPr>
              <a:t>Irreversible </a:t>
            </a:r>
            <a:r>
              <a:rPr lang="en-US" sz="2400" i="1" dirty="0" err="1">
                <a:latin typeface="Times New Roman" pitchFamily="18" charset="0"/>
                <a:cs typeface="Times New Roman" pitchFamily="18" charset="0"/>
              </a:rPr>
              <a:t>encipherment</a:t>
            </a:r>
            <a:r>
              <a:rPr lang="en-US" sz="2400" i="1" dirty="0">
                <a:latin typeface="Times New Roman" pitchFamily="18" charset="0"/>
                <a:cs typeface="Times New Roman" pitchFamily="18" charset="0"/>
              </a:rPr>
              <a:t> mechanisms include hash </a:t>
            </a:r>
            <a:r>
              <a:rPr lang="en-US" sz="2400" i="1" dirty="0" err="1">
                <a:latin typeface="Times New Roman" pitchFamily="18" charset="0"/>
                <a:cs typeface="Times New Roman" pitchFamily="18" charset="0"/>
              </a:rPr>
              <a:t>algo-rithms</a:t>
            </a:r>
            <a:r>
              <a:rPr lang="en-US" sz="2400" i="1" dirty="0">
                <a:latin typeface="Times New Roman" pitchFamily="18" charset="0"/>
                <a:cs typeface="Times New Roman" pitchFamily="18" charset="0"/>
              </a:rPr>
              <a:t> and message authentication codes, which are used in digital signature and message authentication applications.</a:t>
            </a:r>
            <a:endParaRPr lang="en-GB"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35124105-B86F-4B8F-BFE0-AB0BEC75EAD3}" type="slidenum">
              <a:rPr lang="en-US" smtClean="0"/>
              <a:pPr/>
              <a:t>34</a:t>
            </a:fld>
            <a:endParaRPr lang="en-US"/>
          </a:p>
        </p:txBody>
      </p:sp>
      <p:sp>
        <p:nvSpPr>
          <p:cNvPr id="4" name="Title 3"/>
          <p:cNvSpPr>
            <a:spLocks noGrp="1"/>
          </p:cNvSpPr>
          <p:nvPr>
            <p:ph type="title"/>
          </p:nvPr>
        </p:nvSpPr>
        <p:spPr>
          <a:xfrm>
            <a:off x="457200" y="274638"/>
            <a:ext cx="8229600" cy="868362"/>
          </a:xfrm>
        </p:spPr>
        <p:txBody>
          <a:bodyPr>
            <a:normAutofit/>
          </a:bodyPr>
          <a:lstStyle/>
          <a:p>
            <a:r>
              <a:rPr lang="en-GB" sz="4400" dirty="0" smtClean="0">
                <a:solidFill>
                  <a:schemeClr val="tx1"/>
                </a:solidFill>
                <a:effectLst/>
                <a:latin typeface="Times New Roman" pitchFamily="18" charset="0"/>
                <a:cs typeface="Times New Roman" pitchFamily="18" charset="0"/>
              </a:rPr>
              <a:t>Security Mechanisms</a:t>
            </a:r>
            <a:endParaRPr lang="en-GB" sz="44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eaLnBrk="1" hangingPunct="1"/>
            <a:r>
              <a:rPr lang="en-US" sz="4400" dirty="0" smtClean="0">
                <a:solidFill>
                  <a:schemeClr val="tx1"/>
                </a:solidFill>
                <a:latin typeface="Times New Roman" pitchFamily="18" charset="0"/>
                <a:cs typeface="Times New Roman" pitchFamily="18" charset="0"/>
              </a:rPr>
              <a:t>Security Mechanisms </a:t>
            </a:r>
            <a:endParaRPr lang="en-AU" sz="4400" dirty="0" smtClean="0">
              <a:solidFill>
                <a:schemeClr val="tx1"/>
              </a:solidFill>
              <a:latin typeface="Times New Roman" pitchFamily="18" charset="0"/>
              <a:cs typeface="Times New Roman" pitchFamily="18" charset="0"/>
            </a:endParaRPr>
          </a:p>
        </p:txBody>
      </p:sp>
      <p:sp>
        <p:nvSpPr>
          <p:cNvPr id="27651" name="Rectangle 3"/>
          <p:cNvSpPr>
            <a:spLocks noGrp="1" noChangeArrowheads="1"/>
          </p:cNvSpPr>
          <p:nvPr>
            <p:ph type="body" idx="1"/>
          </p:nvPr>
        </p:nvSpPr>
        <p:spPr>
          <a:xfrm>
            <a:off x="4495800" y="1371600"/>
            <a:ext cx="4800600" cy="5181600"/>
          </a:xfrm>
        </p:spPr>
        <p:txBody>
          <a:bodyPr>
            <a:normAutofit/>
          </a:bodyPr>
          <a:lstStyle/>
          <a:p>
            <a:pPr eaLnBrk="1" hangingPunct="1">
              <a:buFont typeface="Wingdings" pitchFamily="2" charset="2"/>
              <a:buChar char="Ø"/>
            </a:pPr>
            <a:r>
              <a:rPr lang="en-AU" sz="2400" dirty="0" smtClean="0">
                <a:latin typeface="Times New Roman" pitchFamily="18" charset="0"/>
                <a:cs typeface="Times New Roman" pitchFamily="18" charset="0"/>
              </a:rPr>
              <a:t>Pervasive security mechanisms:</a:t>
            </a:r>
          </a:p>
          <a:p>
            <a:pPr lvl="1">
              <a:buFont typeface="Arial" pitchFamily="34" charset="0"/>
              <a:buChar char="•"/>
            </a:pPr>
            <a:r>
              <a:rPr lang="en-US" sz="2400" dirty="0" smtClean="0">
                <a:latin typeface="Times New Roman" pitchFamily="18" charset="0"/>
                <a:cs typeface="Times New Roman" pitchFamily="18" charset="0"/>
              </a:rPr>
              <a:t>Trusted functionality</a:t>
            </a:r>
          </a:p>
          <a:p>
            <a:pPr lvl="1">
              <a:buFont typeface="Arial" pitchFamily="34" charset="0"/>
              <a:buChar char="•"/>
            </a:pPr>
            <a:r>
              <a:rPr lang="en-US" sz="2400" dirty="0" smtClean="0">
                <a:latin typeface="Times New Roman" pitchFamily="18" charset="0"/>
                <a:cs typeface="Times New Roman" pitchFamily="18" charset="0"/>
              </a:rPr>
              <a:t>Security labels</a:t>
            </a:r>
          </a:p>
          <a:p>
            <a:pPr lvl="1">
              <a:buFont typeface="Arial" pitchFamily="34" charset="0"/>
              <a:buChar char="•"/>
            </a:pPr>
            <a:r>
              <a:rPr lang="en-US" sz="2400" dirty="0" smtClean="0">
                <a:latin typeface="Times New Roman" pitchFamily="18" charset="0"/>
                <a:cs typeface="Times New Roman" pitchFamily="18" charset="0"/>
              </a:rPr>
              <a:t>Event detection</a:t>
            </a:r>
          </a:p>
          <a:p>
            <a:pPr lvl="1">
              <a:buFont typeface="Arial" pitchFamily="34" charset="0"/>
              <a:buChar char="•"/>
            </a:pPr>
            <a:r>
              <a:rPr lang="en-US" sz="2400" dirty="0" smtClean="0">
                <a:latin typeface="Times New Roman" pitchFamily="18" charset="0"/>
                <a:cs typeface="Times New Roman" pitchFamily="18" charset="0"/>
              </a:rPr>
              <a:t>Security audit trails</a:t>
            </a:r>
          </a:p>
          <a:p>
            <a:pPr lvl="1">
              <a:buFont typeface="Arial" pitchFamily="34" charset="0"/>
              <a:buChar char="•"/>
            </a:pPr>
            <a:r>
              <a:rPr lang="en-US" sz="2400" dirty="0" smtClean="0">
                <a:latin typeface="Times New Roman" pitchFamily="18" charset="0"/>
                <a:cs typeface="Times New Roman" pitchFamily="18" charset="0"/>
              </a:rPr>
              <a:t>Security recovery</a:t>
            </a:r>
            <a:endParaRPr lang="en-AU" sz="2400" dirty="0" smtClean="0">
              <a:latin typeface="Times New Roman" pitchFamily="18" charset="0"/>
              <a:cs typeface="Times New Roman" pitchFamily="18" charset="0"/>
            </a:endParaRPr>
          </a:p>
        </p:txBody>
      </p:sp>
      <p:sp>
        <p:nvSpPr>
          <p:cNvPr id="27652" name="Rectangle 4"/>
          <p:cNvSpPr>
            <a:spLocks noChangeArrowheads="1"/>
          </p:cNvSpPr>
          <p:nvPr/>
        </p:nvSpPr>
        <p:spPr bwMode="auto">
          <a:xfrm>
            <a:off x="304800" y="1371600"/>
            <a:ext cx="4724400" cy="5257800"/>
          </a:xfrm>
          <a:prstGeom prst="rect">
            <a:avLst/>
          </a:prstGeom>
          <a:noFill/>
          <a:ln w="9525">
            <a:noFill/>
            <a:miter lim="800000"/>
            <a:headEnd/>
            <a:tailEnd/>
          </a:ln>
        </p:spPr>
        <p:txBody>
          <a:bodyPr/>
          <a:lstStyle/>
          <a:p>
            <a:pPr marL="342900" indent="-342900">
              <a:lnSpc>
                <a:spcPct val="80000"/>
              </a:lnSpc>
              <a:spcBef>
                <a:spcPts val="1200"/>
              </a:spcBef>
              <a:spcAft>
                <a:spcPts val="300"/>
              </a:spcAft>
              <a:buFont typeface="Wingdings" pitchFamily="2" charset="2"/>
              <a:buChar char="Ø"/>
            </a:pPr>
            <a:r>
              <a:rPr lang="en-AU" sz="2400" dirty="0" smtClean="0">
                <a:latin typeface="Times New Roman" pitchFamily="18" charset="0"/>
                <a:cs typeface="Times New Roman" pitchFamily="18" charset="0"/>
              </a:rPr>
              <a:t>Specific security </a:t>
            </a:r>
            <a:r>
              <a:rPr lang="en-AU" sz="2400" dirty="0">
                <a:latin typeface="Times New Roman" pitchFamily="18" charset="0"/>
                <a:cs typeface="Times New Roman" pitchFamily="18" charset="0"/>
              </a:rPr>
              <a:t>mechanisms:</a:t>
            </a:r>
          </a:p>
          <a:p>
            <a:pPr marL="742950" lvl="1" indent="-285750">
              <a:lnSpc>
                <a:spcPct val="80000"/>
              </a:lnSpc>
              <a:spcBef>
                <a:spcPts val="1200"/>
              </a:spcBef>
              <a:spcAft>
                <a:spcPts val="300"/>
              </a:spcAft>
              <a:buFont typeface="Arial" pitchFamily="34" charset="0"/>
              <a:buChar char="•"/>
            </a:pPr>
            <a:r>
              <a:rPr lang="en-US" sz="2400" dirty="0" err="1">
                <a:latin typeface="Times New Roman" pitchFamily="18" charset="0"/>
                <a:cs typeface="Times New Roman" pitchFamily="18" charset="0"/>
              </a:rPr>
              <a:t>Encipherment</a:t>
            </a:r>
            <a:endParaRPr lang="en-US" sz="2400" dirty="0">
              <a:latin typeface="Times New Roman" pitchFamily="18" charset="0"/>
              <a:cs typeface="Times New Roman" pitchFamily="18" charset="0"/>
            </a:endParaRPr>
          </a:p>
          <a:p>
            <a:pPr marL="742950" lvl="1" indent="-285750">
              <a:lnSpc>
                <a:spcPct val="80000"/>
              </a:lnSpc>
              <a:spcBef>
                <a:spcPts val="1200"/>
              </a:spcBef>
              <a:spcAft>
                <a:spcPts val="300"/>
              </a:spcAft>
              <a:buFont typeface="Arial" pitchFamily="34" charset="0"/>
              <a:buChar char="•"/>
            </a:pPr>
            <a:r>
              <a:rPr lang="en-US" sz="2400" dirty="0">
                <a:latin typeface="Times New Roman" pitchFamily="18" charset="0"/>
                <a:cs typeface="Times New Roman" pitchFamily="18" charset="0"/>
              </a:rPr>
              <a:t>Digital signatures</a:t>
            </a:r>
          </a:p>
          <a:p>
            <a:pPr marL="742950" lvl="1" indent="-285750">
              <a:lnSpc>
                <a:spcPct val="80000"/>
              </a:lnSpc>
              <a:spcBef>
                <a:spcPts val="1200"/>
              </a:spcBef>
              <a:spcAft>
                <a:spcPts val="300"/>
              </a:spcAft>
              <a:buFont typeface="Arial" pitchFamily="34" charset="0"/>
              <a:buChar char="•"/>
            </a:pPr>
            <a:r>
              <a:rPr lang="en-US" sz="2400" dirty="0">
                <a:latin typeface="Times New Roman" pitchFamily="18" charset="0"/>
                <a:cs typeface="Times New Roman" pitchFamily="18" charset="0"/>
              </a:rPr>
              <a:t>Access controls</a:t>
            </a:r>
          </a:p>
          <a:p>
            <a:pPr marL="742950" lvl="1" indent="-285750">
              <a:lnSpc>
                <a:spcPct val="80000"/>
              </a:lnSpc>
              <a:spcBef>
                <a:spcPts val="1200"/>
              </a:spcBef>
              <a:spcAft>
                <a:spcPts val="300"/>
              </a:spcAft>
              <a:buFont typeface="Arial" pitchFamily="34" charset="0"/>
              <a:buChar char="•"/>
            </a:pPr>
            <a:r>
              <a:rPr lang="en-US" sz="2400" dirty="0">
                <a:latin typeface="Times New Roman" pitchFamily="18" charset="0"/>
                <a:cs typeface="Times New Roman" pitchFamily="18" charset="0"/>
              </a:rPr>
              <a:t>Data integrity</a:t>
            </a:r>
          </a:p>
          <a:p>
            <a:pPr marL="742950" lvl="1" indent="-285750">
              <a:lnSpc>
                <a:spcPct val="80000"/>
              </a:lnSpc>
              <a:spcBef>
                <a:spcPts val="1200"/>
              </a:spcBef>
              <a:spcAft>
                <a:spcPts val="300"/>
              </a:spcAft>
              <a:buFont typeface="Arial" pitchFamily="34" charset="0"/>
              <a:buChar char="•"/>
            </a:pPr>
            <a:r>
              <a:rPr lang="en-US" sz="2400" dirty="0">
                <a:latin typeface="Times New Roman" pitchFamily="18" charset="0"/>
                <a:cs typeface="Times New Roman" pitchFamily="18" charset="0"/>
              </a:rPr>
              <a:t>Authentication exchange</a:t>
            </a:r>
          </a:p>
          <a:p>
            <a:pPr marL="742950" lvl="1" indent="-285750">
              <a:lnSpc>
                <a:spcPct val="80000"/>
              </a:lnSpc>
              <a:spcBef>
                <a:spcPts val="1200"/>
              </a:spcBef>
              <a:spcAft>
                <a:spcPts val="300"/>
              </a:spcAft>
              <a:buFont typeface="Arial" pitchFamily="34" charset="0"/>
              <a:buChar char="•"/>
            </a:pPr>
            <a:r>
              <a:rPr lang="en-US" sz="2400" dirty="0">
                <a:latin typeface="Times New Roman" pitchFamily="18" charset="0"/>
                <a:cs typeface="Times New Roman" pitchFamily="18" charset="0"/>
              </a:rPr>
              <a:t>Traffic padding</a:t>
            </a:r>
          </a:p>
          <a:p>
            <a:pPr marL="742950" lvl="1" indent="-285750">
              <a:lnSpc>
                <a:spcPct val="80000"/>
              </a:lnSpc>
              <a:spcBef>
                <a:spcPts val="1200"/>
              </a:spcBef>
              <a:spcAft>
                <a:spcPts val="300"/>
              </a:spcAft>
              <a:buFont typeface="Arial" pitchFamily="34" charset="0"/>
              <a:buChar char="•"/>
            </a:pPr>
            <a:r>
              <a:rPr lang="en-US" sz="2400" dirty="0">
                <a:latin typeface="Times New Roman" pitchFamily="18" charset="0"/>
                <a:cs typeface="Times New Roman" pitchFamily="18" charset="0"/>
              </a:rPr>
              <a:t>Routing control</a:t>
            </a:r>
          </a:p>
          <a:p>
            <a:pPr marL="742950" lvl="1" indent="-285750">
              <a:lnSpc>
                <a:spcPct val="80000"/>
              </a:lnSpc>
              <a:spcBef>
                <a:spcPts val="1200"/>
              </a:spcBef>
              <a:spcAft>
                <a:spcPts val="300"/>
              </a:spcAft>
              <a:buFont typeface="Arial" pitchFamily="34" charset="0"/>
              <a:buChar char="•"/>
            </a:pPr>
            <a:r>
              <a:rPr lang="en-US" sz="2400" dirty="0">
                <a:latin typeface="Times New Roman" pitchFamily="18" charset="0"/>
                <a:cs typeface="Times New Roman" pitchFamily="18" charset="0"/>
              </a:rPr>
              <a:t>Notarization</a:t>
            </a:r>
            <a:endParaRPr lang="en-AU"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r>
              <a:rPr lang="en-US" sz="4400" dirty="0" smtClean="0">
                <a:solidFill>
                  <a:schemeClr val="tx1"/>
                </a:solidFill>
                <a:latin typeface="Times New Roman" pitchFamily="18" charset="0"/>
                <a:ea typeface="ＭＳ Ｐゴシック" pitchFamily="34" charset="-128"/>
                <a:cs typeface="Times New Roman" pitchFamily="18" charset="0"/>
              </a:rPr>
              <a:t>Model for Network Security</a:t>
            </a:r>
            <a:endParaRPr lang="en-AU" sz="4400" dirty="0" smtClean="0">
              <a:solidFill>
                <a:schemeClr val="tx1"/>
              </a:solidFill>
              <a:latin typeface="Times New Roman" pitchFamily="18" charset="0"/>
              <a:ea typeface="ＭＳ Ｐゴシック" pitchFamily="34" charset="-128"/>
              <a:cs typeface="Times New Roman" pitchFamily="18" charset="0"/>
            </a:endParaRPr>
          </a:p>
        </p:txBody>
      </p:sp>
      <p:pic>
        <p:nvPicPr>
          <p:cNvPr id="54275" name="Picture 4"/>
          <p:cNvPicPr>
            <a:picLocks noChangeAspect="1"/>
          </p:cNvPicPr>
          <p:nvPr/>
        </p:nvPicPr>
        <p:blipFill>
          <a:blip r:embed="rId3"/>
          <a:srcRect/>
          <a:stretch>
            <a:fillRect/>
          </a:stretch>
        </p:blipFill>
        <p:spPr bwMode="auto">
          <a:xfrm>
            <a:off x="0" y="1524000"/>
            <a:ext cx="91440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pPr eaLnBrk="1" hangingPunct="1"/>
            <a:r>
              <a:rPr lang="en-US" sz="4400" dirty="0" smtClean="0">
                <a:solidFill>
                  <a:schemeClr val="tx1"/>
                </a:solidFill>
                <a:latin typeface="Times New Roman" pitchFamily="18" charset="0"/>
                <a:ea typeface="ＭＳ Ｐゴシック" pitchFamily="34" charset="-128"/>
                <a:cs typeface="Times New Roman" pitchFamily="18" charset="0"/>
              </a:rPr>
              <a:t>Model for Network Security</a:t>
            </a:r>
            <a:endParaRPr lang="en-AU" sz="4400" dirty="0" smtClean="0">
              <a:solidFill>
                <a:schemeClr val="tx1"/>
              </a:solidFill>
              <a:latin typeface="Times New Roman" pitchFamily="18" charset="0"/>
              <a:ea typeface="ＭＳ Ｐゴシック" pitchFamily="34" charset="-128"/>
              <a:cs typeface="Times New Roman" pitchFamily="18" charset="0"/>
            </a:endParaRPr>
          </a:p>
        </p:txBody>
      </p:sp>
      <p:sp>
        <p:nvSpPr>
          <p:cNvPr id="40963" name="Rectangle 3"/>
          <p:cNvSpPr>
            <a:spLocks noGrp="1" noChangeArrowheads="1"/>
          </p:cNvSpPr>
          <p:nvPr>
            <p:ph type="body" idx="1"/>
          </p:nvPr>
        </p:nvSpPr>
        <p:spPr/>
        <p:txBody>
          <a:bodyPr>
            <a:normAutofit/>
          </a:bodyPr>
          <a:lstStyle/>
          <a:p>
            <a:pPr marL="609600" indent="-609600" algn="just" eaLnBrk="1" hangingPunct="1">
              <a:lnSpc>
                <a:spcPct val="90000"/>
              </a:lnSpc>
            </a:pPr>
            <a:r>
              <a:rPr lang="en-AU" sz="2400" dirty="0" smtClean="0">
                <a:latin typeface="Times New Roman" pitchFamily="18" charset="0"/>
                <a:ea typeface="ＭＳ Ｐゴシック" pitchFamily="34" charset="-128"/>
                <a:cs typeface="Times New Roman" pitchFamily="18" charset="0"/>
              </a:rPr>
              <a:t>using this model requires us to: </a:t>
            </a:r>
          </a:p>
          <a:p>
            <a:pPr marL="990600" lvl="1" indent="-533400" algn="just" eaLnBrk="1" hangingPunct="1">
              <a:lnSpc>
                <a:spcPct val="90000"/>
              </a:lnSpc>
              <a:buFont typeface="Times" pitchFamily="-107" charset="0"/>
              <a:buAutoNum type="arabicPeriod"/>
            </a:pPr>
            <a:r>
              <a:rPr lang="en-AU" sz="2400" dirty="0" smtClean="0">
                <a:latin typeface="Times New Roman" pitchFamily="18" charset="0"/>
                <a:ea typeface="ＭＳ Ｐゴシック" pitchFamily="34" charset="-128"/>
                <a:cs typeface="Times New Roman" pitchFamily="18" charset="0"/>
              </a:rPr>
              <a:t>design a suitable algorithm for the security transformation </a:t>
            </a:r>
          </a:p>
          <a:p>
            <a:pPr marL="990600" lvl="1" indent="-533400" algn="just" eaLnBrk="1" hangingPunct="1">
              <a:lnSpc>
                <a:spcPct val="90000"/>
              </a:lnSpc>
              <a:buFont typeface="Times" pitchFamily="-107" charset="0"/>
              <a:buAutoNum type="arabicPeriod"/>
            </a:pPr>
            <a:r>
              <a:rPr lang="en-AU" sz="2400" dirty="0" smtClean="0">
                <a:latin typeface="Times New Roman" pitchFamily="18" charset="0"/>
                <a:ea typeface="ＭＳ Ｐゴシック" pitchFamily="34" charset="-128"/>
                <a:cs typeface="Times New Roman" pitchFamily="18" charset="0"/>
              </a:rPr>
              <a:t>generate the secret information (keys) used by the algorithm </a:t>
            </a:r>
          </a:p>
          <a:p>
            <a:pPr marL="990600" lvl="1" indent="-533400" algn="just" eaLnBrk="1" hangingPunct="1">
              <a:lnSpc>
                <a:spcPct val="90000"/>
              </a:lnSpc>
              <a:buFont typeface="Times" pitchFamily="-107" charset="0"/>
              <a:buAutoNum type="arabicPeriod"/>
            </a:pPr>
            <a:r>
              <a:rPr lang="en-AU" sz="2400" dirty="0" smtClean="0">
                <a:latin typeface="Times New Roman" pitchFamily="18" charset="0"/>
                <a:ea typeface="ＭＳ Ｐゴシック" pitchFamily="34" charset="-128"/>
                <a:cs typeface="Times New Roman" pitchFamily="18" charset="0"/>
              </a:rPr>
              <a:t>develop methods to distribute and share the secret information </a:t>
            </a:r>
          </a:p>
          <a:p>
            <a:pPr marL="990600" lvl="1" indent="-533400" algn="just" eaLnBrk="1" hangingPunct="1">
              <a:lnSpc>
                <a:spcPct val="90000"/>
              </a:lnSpc>
              <a:buFont typeface="Times" pitchFamily="-107" charset="0"/>
              <a:buAutoNum type="arabicPeriod"/>
            </a:pPr>
            <a:r>
              <a:rPr lang="en-AU" sz="2400" dirty="0" smtClean="0">
                <a:latin typeface="Times New Roman" pitchFamily="18" charset="0"/>
                <a:ea typeface="ＭＳ Ｐゴシック" pitchFamily="34" charset="-128"/>
                <a:cs typeface="Times New Roman" pitchFamily="18" charset="0"/>
              </a:rPr>
              <a:t>specify a protocol enabling the principals to use the transformation and secret information for a security service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Autofit/>
          </a:bodyPr>
          <a:lstStyle/>
          <a:p>
            <a:pPr algn="just" eaLnBrk="1" hangingPunct="1"/>
            <a:r>
              <a:rPr lang="en-US" sz="4400" dirty="0" smtClean="0">
                <a:solidFill>
                  <a:schemeClr val="tx1"/>
                </a:solidFill>
                <a:latin typeface="Times New Roman" pitchFamily="18" charset="0"/>
                <a:ea typeface="ＭＳ Ｐゴシック" pitchFamily="34" charset="-128"/>
                <a:cs typeface="Times New Roman" pitchFamily="18" charset="0"/>
              </a:rPr>
              <a:t>Model for Network Access Security</a:t>
            </a:r>
            <a:endParaRPr lang="en-AU" sz="4400" dirty="0" smtClean="0">
              <a:solidFill>
                <a:schemeClr val="tx1"/>
              </a:solidFill>
              <a:latin typeface="Times New Roman" pitchFamily="18" charset="0"/>
              <a:ea typeface="ＭＳ Ｐゴシック" pitchFamily="34" charset="-128"/>
              <a:cs typeface="Times New Roman" pitchFamily="18" charset="0"/>
            </a:endParaRPr>
          </a:p>
        </p:txBody>
      </p:sp>
      <p:pic>
        <p:nvPicPr>
          <p:cNvPr id="58371" name="Picture 4"/>
          <p:cNvPicPr>
            <a:picLocks noChangeAspect="1"/>
          </p:cNvPicPr>
          <p:nvPr/>
        </p:nvPicPr>
        <p:blipFill>
          <a:blip r:embed="rId3"/>
          <a:srcRect l="2013"/>
          <a:stretch>
            <a:fillRect/>
          </a:stretch>
        </p:blipFill>
        <p:spPr bwMode="auto">
          <a:xfrm>
            <a:off x="179388" y="2438400"/>
            <a:ext cx="8761412" cy="298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Autofit/>
          </a:bodyPr>
          <a:lstStyle/>
          <a:p>
            <a:pPr algn="just" eaLnBrk="1" hangingPunct="1"/>
            <a:r>
              <a:rPr lang="en-US" sz="4400" dirty="0" smtClean="0">
                <a:solidFill>
                  <a:schemeClr val="tx1"/>
                </a:solidFill>
                <a:latin typeface="Times New Roman" pitchFamily="18" charset="0"/>
                <a:ea typeface="ＭＳ Ｐゴシック" pitchFamily="34" charset="-128"/>
                <a:cs typeface="Times New Roman" pitchFamily="18" charset="0"/>
              </a:rPr>
              <a:t>Model for Network Access Security</a:t>
            </a:r>
            <a:endParaRPr lang="en-AU" sz="4400" dirty="0" smtClean="0">
              <a:solidFill>
                <a:schemeClr val="tx1"/>
              </a:solidFill>
              <a:latin typeface="Times New Roman" pitchFamily="18" charset="0"/>
              <a:ea typeface="ＭＳ Ｐゴシック" pitchFamily="34" charset="-128"/>
              <a:cs typeface="Times New Roman" pitchFamily="18" charset="0"/>
            </a:endParaRPr>
          </a:p>
        </p:txBody>
      </p:sp>
      <p:sp>
        <p:nvSpPr>
          <p:cNvPr id="44035" name="Rectangle 3"/>
          <p:cNvSpPr>
            <a:spLocks noGrp="1" noChangeArrowheads="1"/>
          </p:cNvSpPr>
          <p:nvPr>
            <p:ph type="body" idx="1"/>
          </p:nvPr>
        </p:nvSpPr>
        <p:spPr>
          <a:xfrm>
            <a:off x="457200" y="2057400"/>
            <a:ext cx="8229600" cy="3949891"/>
          </a:xfrm>
        </p:spPr>
        <p:txBody>
          <a:bodyPr>
            <a:normAutofit/>
          </a:bodyPr>
          <a:lstStyle/>
          <a:p>
            <a:pPr marL="609600" indent="-609600" algn="just" eaLnBrk="1" hangingPunct="1">
              <a:lnSpc>
                <a:spcPct val="90000"/>
              </a:lnSpc>
            </a:pPr>
            <a:r>
              <a:rPr lang="en-AU" sz="2400" dirty="0" smtClean="0">
                <a:latin typeface="Times New Roman" pitchFamily="18" charset="0"/>
                <a:ea typeface="ＭＳ Ｐゴシック" pitchFamily="34" charset="-128"/>
                <a:cs typeface="Times New Roman" pitchFamily="18" charset="0"/>
              </a:rPr>
              <a:t>using this model requires us to: </a:t>
            </a:r>
          </a:p>
          <a:p>
            <a:pPr marL="609600" indent="-609600" algn="just" eaLnBrk="1" hangingPunct="1">
              <a:lnSpc>
                <a:spcPct val="90000"/>
              </a:lnSpc>
              <a:buNone/>
            </a:pPr>
            <a:endParaRPr lang="en-AU" sz="2400" dirty="0" smtClean="0">
              <a:latin typeface="Times New Roman" pitchFamily="18" charset="0"/>
              <a:ea typeface="ＭＳ Ｐゴシック" pitchFamily="34" charset="-128"/>
              <a:cs typeface="Times New Roman" pitchFamily="18" charset="0"/>
            </a:endParaRPr>
          </a:p>
          <a:p>
            <a:pPr marL="990600" lvl="1" indent="-533400" algn="just" eaLnBrk="1" hangingPunct="1">
              <a:lnSpc>
                <a:spcPct val="90000"/>
              </a:lnSpc>
              <a:buFont typeface="+mj-lt"/>
              <a:buAutoNum type="arabicPeriod"/>
            </a:pPr>
            <a:r>
              <a:rPr lang="en-AU" sz="2400" dirty="0" smtClean="0">
                <a:latin typeface="Times New Roman" pitchFamily="18" charset="0"/>
                <a:ea typeface="ＭＳ Ｐゴシック" pitchFamily="34" charset="-128"/>
                <a:cs typeface="Times New Roman" pitchFamily="18" charset="0"/>
              </a:rPr>
              <a:t>select appropriate gatekeeper functions to identify users </a:t>
            </a:r>
          </a:p>
          <a:p>
            <a:pPr marL="990600" lvl="1" indent="-533400" algn="just" eaLnBrk="1" hangingPunct="1">
              <a:lnSpc>
                <a:spcPct val="90000"/>
              </a:lnSpc>
              <a:buNone/>
            </a:pPr>
            <a:endParaRPr lang="en-AU" sz="2400" dirty="0" smtClean="0">
              <a:latin typeface="Times New Roman" pitchFamily="18" charset="0"/>
              <a:ea typeface="ＭＳ Ｐゴシック" pitchFamily="34" charset="-128"/>
              <a:cs typeface="Times New Roman" pitchFamily="18" charset="0"/>
            </a:endParaRPr>
          </a:p>
          <a:p>
            <a:pPr marL="990600" lvl="1" indent="-533400" algn="just" eaLnBrk="1" hangingPunct="1">
              <a:lnSpc>
                <a:spcPct val="90000"/>
              </a:lnSpc>
              <a:buFont typeface="Times" pitchFamily="-107" charset="0"/>
              <a:buAutoNum type="arabicPeriod"/>
            </a:pPr>
            <a:r>
              <a:rPr lang="en-AU" sz="2400" dirty="0" smtClean="0">
                <a:latin typeface="Times New Roman" pitchFamily="18" charset="0"/>
                <a:ea typeface="ＭＳ Ｐゴシック" pitchFamily="34" charset="-128"/>
                <a:cs typeface="Times New Roman" pitchFamily="18" charset="0"/>
              </a:rPr>
              <a:t>implement security controls to ensure only authorised users access designated information or resources </a:t>
            </a:r>
          </a:p>
        </p:txBody>
      </p:sp>
      <p:sp>
        <p:nvSpPr>
          <p:cNvPr id="2" name="Rectangle 3"/>
          <p:cNvSpPr>
            <a:spLocks noChangeArrowheads="1"/>
          </p:cNvSpPr>
          <p:nvPr/>
        </p:nvSpPr>
        <p:spPr bwMode="black">
          <a:xfrm>
            <a:off x="457200" y="3200400"/>
            <a:ext cx="8229600" cy="2795588"/>
          </a:xfrm>
          <a:prstGeom prst="rect">
            <a:avLst/>
          </a:prstGeom>
          <a:noFill/>
          <a:ln w="9525">
            <a:noFill/>
            <a:miter lim="800000"/>
            <a:headEnd/>
            <a:tailEnd/>
          </a:ln>
        </p:spPr>
        <p:txBody>
          <a:bodyPr/>
          <a:lstStyle/>
          <a:p>
            <a:pPr marL="609600" indent="-609600" algn="just">
              <a:lnSpc>
                <a:spcPct val="90000"/>
              </a:lnSpc>
              <a:spcBef>
                <a:spcPct val="20000"/>
              </a:spcBef>
              <a:buClr>
                <a:schemeClr val="hlink"/>
              </a:buClr>
              <a:buSzPct val="80000"/>
              <a:buFont typeface="Wingdings" pitchFamily="2" charset="2"/>
              <a:buChar char="Ø"/>
            </a:pPr>
            <a:endParaRPr lang="en-AU"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nodePh="1">
                                  <p:stCondLst>
                                    <p:cond delay="0"/>
                                  </p:stCondLst>
                                  <p:endCondLst>
                                    <p:cond evt="begin" delay="0">
                                      <p:tn val="13"/>
                                    </p:cond>
                                  </p:end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04800"/>
            <a:ext cx="7848600" cy="6103144"/>
          </a:xfrm>
          <a:prstGeom prst="rect">
            <a:avLst/>
          </a:prstGeom>
        </p:spPr>
      </p:pic>
    </p:spTree>
    <p:extLst>
      <p:ext uri="{BB962C8B-B14F-4D97-AF65-F5344CB8AC3E}">
        <p14:creationId xmlns:p14="http://schemas.microsoft.com/office/powerpoint/2010/main" val="17764062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tx1"/>
                </a:solidFill>
              </a:rPr>
              <a:t>cryptography</a:t>
            </a:r>
            <a:endParaRPr lang="en-US" dirty="0">
              <a:solidFill>
                <a:schemeClr val="tx1"/>
              </a:solidFill>
            </a:endParaRPr>
          </a:p>
        </p:txBody>
      </p:sp>
    </p:spTree>
    <p:extLst>
      <p:ext uri="{BB962C8B-B14F-4D97-AF65-F5344CB8AC3E}">
        <p14:creationId xmlns:p14="http://schemas.microsoft.com/office/powerpoint/2010/main" val="13277602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Definition</a:t>
            </a:r>
            <a:endParaRPr lang="en-US" dirty="0"/>
          </a:p>
        </p:txBody>
      </p:sp>
    </p:spTree>
    <p:extLst>
      <p:ext uri="{BB962C8B-B14F-4D97-AF65-F5344CB8AC3E}">
        <p14:creationId xmlns:p14="http://schemas.microsoft.com/office/powerpoint/2010/main" val="23794711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cryptography</a:t>
            </a:r>
            <a:endParaRPr lang="en-US" dirty="0">
              <a:solidFill>
                <a:schemeClr val="tx1"/>
              </a:solidFill>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A word with Greek origins, means “secret writing”.</a:t>
            </a:r>
          </a:p>
          <a:p>
            <a:pPr algn="just"/>
            <a:r>
              <a:rPr lang="en-US" sz="2400" dirty="0" smtClean="0">
                <a:latin typeface="Times New Roman" pitchFamily="18" charset="0"/>
                <a:cs typeface="Times New Roman" pitchFamily="18" charset="0"/>
              </a:rPr>
              <a:t>The term </a:t>
            </a:r>
            <a:r>
              <a:rPr lang="en-US" sz="2400" dirty="0">
                <a:latin typeface="Times New Roman" pitchFamily="18" charset="0"/>
                <a:cs typeface="Times New Roman" pitchFamily="18" charset="0"/>
              </a:rPr>
              <a:t>to refer to the science and art of transforming messages to make them secure </a:t>
            </a:r>
            <a:r>
              <a:rPr lang="en-US" sz="2400" dirty="0" smtClean="0">
                <a:latin typeface="Times New Roman" pitchFamily="18" charset="0"/>
                <a:cs typeface="Times New Roman" pitchFamily="18" charset="0"/>
              </a:rPr>
              <a:t>and immune </a:t>
            </a:r>
            <a:r>
              <a:rPr lang="en-US" sz="2400" dirty="0">
                <a:latin typeface="Times New Roman" pitchFamily="18" charset="0"/>
                <a:cs typeface="Times New Roman" pitchFamily="18" charset="0"/>
              </a:rPr>
              <a:t>to attacks</a:t>
            </a:r>
            <a:r>
              <a:rPr lang="en-US" sz="2400" dirty="0" smtClean="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Applications of cryptography </a:t>
            </a:r>
            <a:r>
              <a:rPr lang="en-US" sz="2400" dirty="0" smtClean="0">
                <a:latin typeface="Times New Roman" pitchFamily="18" charset="0"/>
                <a:cs typeface="Times New Roman" pitchFamily="18" charset="0"/>
              </a:rPr>
              <a:t>includes </a:t>
            </a:r>
            <a:r>
              <a:rPr lang="en-US" sz="2400" dirty="0">
                <a:latin typeface="Times New Roman" pitchFamily="18" charset="0"/>
                <a:cs typeface="Times New Roman" pitchFamily="18" charset="0"/>
              </a:rPr>
              <a:t>ATM cards, computer passwords, and electronic commerce.</a:t>
            </a:r>
          </a:p>
        </p:txBody>
      </p:sp>
    </p:spTree>
    <p:extLst>
      <p:ext uri="{BB962C8B-B14F-4D97-AF65-F5344CB8AC3E}">
        <p14:creationId xmlns:p14="http://schemas.microsoft.com/office/powerpoint/2010/main" val="25721506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Cryptography Issues</a:t>
            </a:r>
          </a:p>
        </p:txBody>
      </p:sp>
    </p:spTree>
    <p:extLst>
      <p:ext uri="{BB962C8B-B14F-4D97-AF65-F5344CB8AC3E}">
        <p14:creationId xmlns:p14="http://schemas.microsoft.com/office/powerpoint/2010/main" val="32669512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 Issues</a:t>
            </a:r>
          </a:p>
        </p:txBody>
      </p:sp>
      <p:sp>
        <p:nvSpPr>
          <p:cNvPr id="3" name="Content Placeholder 2"/>
          <p:cNvSpPr>
            <a:spLocks noGrp="1"/>
          </p:cNvSpPr>
          <p:nvPr>
            <p:ph idx="1"/>
          </p:nvPr>
        </p:nvSpPr>
        <p:spPr>
          <a:xfrm>
            <a:off x="856060" y="1447801"/>
            <a:ext cx="7429499" cy="4874342"/>
          </a:xfrm>
        </p:spPr>
        <p:txBody>
          <a:bodyPr>
            <a:normAutofit fontScale="92500" lnSpcReduction="20000"/>
          </a:bodyPr>
          <a:lstStyle/>
          <a:p>
            <a:pPr algn="just"/>
            <a:r>
              <a:rPr lang="en-US" sz="2800" b="1" dirty="0" smtClean="0">
                <a:latin typeface="Times New Roman" pitchFamily="18" charset="0"/>
                <a:cs typeface="Times New Roman" pitchFamily="18" charset="0"/>
              </a:rPr>
              <a:t>Confidentiality: </a:t>
            </a:r>
            <a:r>
              <a:rPr lang="en-US" sz="2800" dirty="0" smtClean="0">
                <a:latin typeface="Times New Roman" pitchFamily="18" charset="0"/>
                <a:cs typeface="Times New Roman" pitchFamily="18" charset="0"/>
              </a:rPr>
              <a:t>Only </a:t>
            </a:r>
            <a:r>
              <a:rPr lang="en-US" sz="2800" dirty="0">
                <a:latin typeface="Times New Roman" pitchFamily="18" charset="0"/>
                <a:cs typeface="Times New Roman" pitchFamily="18" charset="0"/>
              </a:rPr>
              <a:t>sender, intended receiver should “understand” message </a:t>
            </a:r>
            <a:r>
              <a:rPr lang="en-US" sz="2800" dirty="0" smtClean="0">
                <a:latin typeface="Times New Roman" pitchFamily="18" charset="0"/>
                <a:cs typeface="Times New Roman" pitchFamily="18" charset="0"/>
              </a:rPr>
              <a:t>contents.</a:t>
            </a:r>
          </a:p>
          <a:p>
            <a:pPr algn="just"/>
            <a:r>
              <a:rPr lang="en-US" sz="2800" b="1" dirty="0">
                <a:latin typeface="Times New Roman" pitchFamily="18" charset="0"/>
                <a:cs typeface="Times New Roman" pitchFamily="18" charset="0"/>
              </a:rPr>
              <a:t>End-Point Authentication: </a:t>
            </a:r>
            <a:r>
              <a:rPr lang="en-US" sz="2800" dirty="0" smtClean="0">
                <a:latin typeface="Times New Roman" pitchFamily="18" charset="0"/>
                <a:cs typeface="Times New Roman" pitchFamily="18" charset="0"/>
              </a:rPr>
              <a:t>Sender and </a:t>
            </a:r>
            <a:r>
              <a:rPr lang="en-US" sz="2800" dirty="0">
                <a:latin typeface="Times New Roman" pitchFamily="18" charset="0"/>
                <a:cs typeface="Times New Roman" pitchFamily="18" charset="0"/>
              </a:rPr>
              <a:t>r</a:t>
            </a:r>
            <a:r>
              <a:rPr lang="en-US" sz="2800" dirty="0" smtClean="0">
                <a:latin typeface="Times New Roman" pitchFamily="18" charset="0"/>
                <a:cs typeface="Times New Roman" pitchFamily="18" charset="0"/>
              </a:rPr>
              <a:t>eceiver </a:t>
            </a:r>
            <a:r>
              <a:rPr lang="en-US" sz="2800" dirty="0">
                <a:latin typeface="Times New Roman" pitchFamily="18" charset="0"/>
                <a:cs typeface="Times New Roman" pitchFamily="18" charset="0"/>
              </a:rPr>
              <a:t>want to confirm identity of each </a:t>
            </a:r>
            <a:r>
              <a:rPr lang="en-US" sz="2800" dirty="0" smtClean="0">
                <a:latin typeface="Times New Roman" pitchFamily="18" charset="0"/>
                <a:cs typeface="Times New Roman" pitchFamily="18" charset="0"/>
              </a:rPr>
              <a:t>other.</a:t>
            </a:r>
          </a:p>
          <a:p>
            <a:pPr algn="just"/>
            <a:r>
              <a:rPr lang="en-US" sz="2800" b="1" dirty="0">
                <a:latin typeface="Times New Roman" pitchFamily="18" charset="0"/>
                <a:cs typeface="Times New Roman" pitchFamily="18" charset="0"/>
              </a:rPr>
              <a:t>Message Integrity: </a:t>
            </a:r>
            <a:r>
              <a:rPr lang="en-US" sz="2800" dirty="0" smtClean="0">
                <a:latin typeface="Times New Roman" pitchFamily="18" charset="0"/>
                <a:cs typeface="Times New Roman" pitchFamily="18" charset="0"/>
              </a:rPr>
              <a:t>Sender and </a:t>
            </a:r>
            <a:r>
              <a:rPr lang="en-US" sz="2800" dirty="0">
                <a:latin typeface="Times New Roman" pitchFamily="18" charset="0"/>
                <a:cs typeface="Times New Roman" pitchFamily="18" charset="0"/>
              </a:rPr>
              <a:t>receiver want to ensure message not altered (in transit, or afterwards) without </a:t>
            </a:r>
            <a:r>
              <a:rPr lang="en-US" sz="2800" dirty="0" smtClean="0">
                <a:latin typeface="Times New Roman" pitchFamily="18" charset="0"/>
                <a:cs typeface="Times New Roman" pitchFamily="18" charset="0"/>
              </a:rPr>
              <a:t>detection.</a:t>
            </a:r>
            <a:endParaRPr lang="en-US" sz="2800" dirty="0">
              <a:latin typeface="Times New Roman" pitchFamily="18" charset="0"/>
              <a:cs typeface="Times New Roman" pitchFamily="18" charset="0"/>
            </a:endParaRPr>
          </a:p>
          <a:p>
            <a:pPr algn="just"/>
            <a:r>
              <a:rPr lang="en-US" sz="2800" b="1" dirty="0">
                <a:latin typeface="Times New Roman" pitchFamily="18" charset="0"/>
                <a:cs typeface="Times New Roman" pitchFamily="18" charset="0"/>
              </a:rPr>
              <a:t>Message </a:t>
            </a:r>
            <a:r>
              <a:rPr lang="en-US" sz="2800" b="1" dirty="0" smtClean="0">
                <a:latin typeface="Times New Roman" pitchFamily="18" charset="0"/>
                <a:cs typeface="Times New Roman" pitchFamily="18" charset="0"/>
              </a:rPr>
              <a:t>Nonrepudiation: </a:t>
            </a:r>
            <a:r>
              <a:rPr lang="en-US" sz="2800" dirty="0" smtClean="0">
                <a:latin typeface="Times New Roman" pitchFamily="18" charset="0"/>
                <a:cs typeface="Times New Roman" pitchFamily="18" charset="0"/>
              </a:rPr>
              <a:t>Message </a:t>
            </a:r>
            <a:r>
              <a:rPr lang="en-US" sz="2800" dirty="0">
                <a:latin typeface="Times New Roman" pitchFamily="18" charset="0"/>
                <a:cs typeface="Times New Roman" pitchFamily="18" charset="0"/>
              </a:rPr>
              <a:t>nonrepudiation means that a sender must not be able to deny sending a </a:t>
            </a:r>
            <a:r>
              <a:rPr lang="en-US" sz="2800" dirty="0" smtClean="0">
                <a:latin typeface="Times New Roman" pitchFamily="18" charset="0"/>
                <a:cs typeface="Times New Roman" pitchFamily="18" charset="0"/>
              </a:rPr>
              <a:t>message that </a:t>
            </a:r>
            <a:r>
              <a:rPr lang="en-US" sz="2800" dirty="0">
                <a:latin typeface="Times New Roman" pitchFamily="18" charset="0"/>
                <a:cs typeface="Times New Roman" pitchFamily="18" charset="0"/>
              </a:rPr>
              <a:t>he or she, in fact, did send</a:t>
            </a:r>
            <a:r>
              <a:rPr lang="en-US" sz="2800" dirty="0" smtClean="0">
                <a:latin typeface="Times New Roman" pitchFamily="18" charset="0"/>
                <a:cs typeface="Times New Roman" pitchFamily="18" charset="0"/>
              </a:rPr>
              <a:t>.</a:t>
            </a:r>
          </a:p>
          <a:p>
            <a:pPr algn="just"/>
            <a:r>
              <a:rPr lang="en-US" sz="2800" b="1" dirty="0">
                <a:latin typeface="Times New Roman" pitchFamily="18" charset="0"/>
                <a:cs typeface="Times New Roman" pitchFamily="18" charset="0"/>
              </a:rPr>
              <a:t>Entity </a:t>
            </a:r>
            <a:r>
              <a:rPr lang="en-US" sz="2800" b="1" dirty="0" smtClean="0">
                <a:latin typeface="Times New Roman" pitchFamily="18" charset="0"/>
                <a:cs typeface="Times New Roman" pitchFamily="18" charset="0"/>
              </a:rPr>
              <a:t>Authentication: </a:t>
            </a:r>
            <a:r>
              <a:rPr lang="en-US" sz="2800" dirty="0" smtClean="0">
                <a:latin typeface="Times New Roman" pitchFamily="18" charset="0"/>
                <a:cs typeface="Times New Roman" pitchFamily="18" charset="0"/>
              </a:rPr>
              <a:t>In </a:t>
            </a:r>
            <a:r>
              <a:rPr lang="en-US" sz="2800" dirty="0">
                <a:latin typeface="Times New Roman" pitchFamily="18" charset="0"/>
                <a:cs typeface="Times New Roman" pitchFamily="18" charset="0"/>
              </a:rPr>
              <a:t>entity authentication (or user identification) the entity or user is verified prior </a:t>
            </a:r>
            <a:r>
              <a:rPr lang="en-US" sz="2800" dirty="0" smtClean="0">
                <a:latin typeface="Times New Roman" pitchFamily="18" charset="0"/>
                <a:cs typeface="Times New Roman" pitchFamily="18" charset="0"/>
              </a:rPr>
              <a:t>to access </a:t>
            </a:r>
            <a:r>
              <a:rPr lang="en-US" sz="2800" dirty="0">
                <a:latin typeface="Times New Roman" pitchFamily="18" charset="0"/>
                <a:cs typeface="Times New Roman" pitchFamily="18" charset="0"/>
              </a:rPr>
              <a:t>to the system resources</a:t>
            </a:r>
            <a:endParaRPr lang="en-US" sz="2800" dirty="0" smtClean="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5886674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Cryptography components</a:t>
            </a:r>
            <a:endParaRPr lang="en-US" dirty="0"/>
          </a:p>
        </p:txBody>
      </p:sp>
    </p:spTree>
    <p:extLst>
      <p:ext uri="{BB962C8B-B14F-4D97-AF65-F5344CB8AC3E}">
        <p14:creationId xmlns:p14="http://schemas.microsoft.com/office/powerpoint/2010/main" val="23946474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Plaintext </a:t>
            </a:r>
            <a:r>
              <a:rPr lang="en-US" dirty="0">
                <a:solidFill>
                  <a:schemeClr val="tx1"/>
                </a:solidFill>
                <a:latin typeface="Times New Roman" pitchFamily="18" charset="0"/>
                <a:cs typeface="Times New Roman" pitchFamily="18" charset="0"/>
              </a:rPr>
              <a:t>and </a:t>
            </a:r>
            <a:r>
              <a:rPr lang="en-US" dirty="0" smtClean="0">
                <a:solidFill>
                  <a:schemeClr val="tx1"/>
                </a:solidFill>
                <a:latin typeface="Times New Roman" pitchFamily="18" charset="0"/>
                <a:cs typeface="Times New Roman" pitchFamily="18" charset="0"/>
              </a:rPr>
              <a:t>Ciphertext</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The original message, before being transformed, is called </a:t>
            </a:r>
            <a:r>
              <a:rPr lang="en-US" sz="2400" dirty="0" smtClean="0">
                <a:latin typeface="Times New Roman" pitchFamily="18" charset="0"/>
                <a:cs typeface="Times New Roman" pitchFamily="18" charset="0"/>
              </a:rPr>
              <a:t>plaintext.</a:t>
            </a:r>
          </a:p>
          <a:p>
            <a:pPr algn="just"/>
            <a:r>
              <a:rPr lang="en-US" sz="2400" dirty="0">
                <a:latin typeface="Times New Roman" pitchFamily="18" charset="0"/>
                <a:cs typeface="Times New Roman" pitchFamily="18" charset="0"/>
              </a:rPr>
              <a:t>After the </a:t>
            </a:r>
            <a:r>
              <a:rPr lang="en-US" sz="2400" dirty="0" smtClean="0">
                <a:latin typeface="Times New Roman" pitchFamily="18" charset="0"/>
                <a:cs typeface="Times New Roman" pitchFamily="18" charset="0"/>
              </a:rPr>
              <a:t>message is </a:t>
            </a:r>
            <a:r>
              <a:rPr lang="en-US" sz="2400" dirty="0">
                <a:latin typeface="Times New Roman" pitchFamily="18" charset="0"/>
                <a:cs typeface="Times New Roman" pitchFamily="18" charset="0"/>
              </a:rPr>
              <a:t>transformed, it is called </a:t>
            </a:r>
            <a:r>
              <a:rPr lang="en-US" sz="2400" dirty="0" smtClean="0">
                <a:latin typeface="Times New Roman" pitchFamily="18" charset="0"/>
                <a:cs typeface="Times New Roman" pitchFamily="18" charset="0"/>
              </a:rPr>
              <a:t>ciphertext.</a:t>
            </a:r>
          </a:p>
          <a:p>
            <a:pPr algn="just"/>
            <a:r>
              <a:rPr lang="en-US" sz="2400" dirty="0">
                <a:latin typeface="Times New Roman" pitchFamily="18" charset="0"/>
                <a:cs typeface="Times New Roman" pitchFamily="18" charset="0"/>
              </a:rPr>
              <a:t>An encryption algorithm transforms the </a:t>
            </a:r>
            <a:r>
              <a:rPr lang="en-US" sz="2400" dirty="0" smtClean="0">
                <a:latin typeface="Times New Roman" pitchFamily="18" charset="0"/>
                <a:cs typeface="Times New Roman" pitchFamily="18" charset="0"/>
              </a:rPr>
              <a:t>plaintext into </a:t>
            </a:r>
            <a:r>
              <a:rPr lang="en-US" sz="2400" dirty="0">
                <a:latin typeface="Times New Roman" pitchFamily="18" charset="0"/>
                <a:cs typeface="Times New Roman" pitchFamily="18" charset="0"/>
              </a:rPr>
              <a:t>ciphertext; a decryption algorithm transforms the ciphertext back into </a:t>
            </a:r>
            <a:r>
              <a:rPr lang="en-US" sz="2400" dirty="0" smtClean="0">
                <a:latin typeface="Times New Roman" pitchFamily="18" charset="0"/>
                <a:cs typeface="Times New Roman" pitchFamily="18" charset="0"/>
              </a:rPr>
              <a:t>plaintext. </a:t>
            </a:r>
          </a:p>
          <a:p>
            <a:pPr algn="just"/>
            <a:r>
              <a:rPr lang="en-US" sz="2400" dirty="0" smtClean="0">
                <a:latin typeface="Times New Roman" pitchFamily="18" charset="0"/>
                <a:cs typeface="Times New Roman" pitchFamily="18" charset="0"/>
              </a:rPr>
              <a:t>Example:</a:t>
            </a:r>
          </a:p>
          <a:p>
            <a:pPr lvl="1" algn="just"/>
            <a:r>
              <a:rPr lang="en-US" sz="2400" dirty="0">
                <a:latin typeface="Times New Roman" pitchFamily="18" charset="0"/>
                <a:cs typeface="Times New Roman" pitchFamily="18" charset="0"/>
              </a:rPr>
              <a:t>Plaintext: </a:t>
            </a:r>
            <a:r>
              <a:rPr lang="en-US" sz="2400" dirty="0" smtClean="0">
                <a:latin typeface="Times New Roman" pitchFamily="18" charset="0"/>
                <a:cs typeface="Times New Roman" pitchFamily="18" charset="0"/>
              </a:rPr>
              <a:t>	HELLO</a:t>
            </a:r>
            <a:endParaRPr lang="en-US" sz="2400" dirty="0">
              <a:latin typeface="Times New Roman" pitchFamily="18" charset="0"/>
              <a:cs typeface="Times New Roman" pitchFamily="18" charset="0"/>
            </a:endParaRPr>
          </a:p>
          <a:p>
            <a:pPr lvl="1" algn="just"/>
            <a:r>
              <a:rPr lang="en-US" sz="2400" dirty="0">
                <a:latin typeface="Times New Roman" pitchFamily="18" charset="0"/>
                <a:cs typeface="Times New Roman" pitchFamily="18" charset="0"/>
              </a:rPr>
              <a:t>Ciphertext: </a:t>
            </a:r>
            <a:r>
              <a:rPr lang="en-US" sz="2400" dirty="0" smtClean="0">
                <a:latin typeface="Times New Roman" pitchFamily="18" charset="0"/>
                <a:cs typeface="Times New Roman" pitchFamily="18" charset="0"/>
              </a:rPr>
              <a:t>	KHOOR</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222266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Times New Roman" pitchFamily="18" charset="0"/>
                <a:cs typeface="Times New Roman" pitchFamily="18" charset="0"/>
              </a:rPr>
              <a:t>Cipher</a:t>
            </a:r>
          </a:p>
        </p:txBody>
      </p:sp>
      <p:sp>
        <p:nvSpPr>
          <p:cNvPr id="3" name="Content Placeholder 2"/>
          <p:cNvSpPr>
            <a:spLocks noGrp="1"/>
          </p:cNvSpPr>
          <p:nvPr>
            <p:ph idx="1"/>
          </p:nvPr>
        </p:nvSpPr>
        <p:spPr>
          <a:xfrm>
            <a:off x="856060" y="1600201"/>
            <a:ext cx="7429499" cy="4712110"/>
          </a:xfrm>
        </p:spPr>
        <p:txBody>
          <a:bodyPr>
            <a:normAutofit/>
          </a:bodyPr>
          <a:lstStyle/>
          <a:p>
            <a:pPr algn="just"/>
            <a:r>
              <a:rPr lang="en-US" sz="2400" dirty="0">
                <a:latin typeface="Times New Roman" pitchFamily="18" charset="0"/>
                <a:cs typeface="Times New Roman" pitchFamily="18" charset="0"/>
              </a:rPr>
              <a:t>E</a:t>
            </a:r>
            <a:r>
              <a:rPr lang="en-US" sz="2400" dirty="0" smtClean="0">
                <a:latin typeface="Times New Roman" pitchFamily="18" charset="0"/>
                <a:cs typeface="Times New Roman" pitchFamily="18" charset="0"/>
              </a:rPr>
              <a:t>ncryption </a:t>
            </a:r>
            <a:r>
              <a:rPr lang="en-US" sz="2400" dirty="0">
                <a:latin typeface="Times New Roman" pitchFamily="18" charset="0"/>
                <a:cs typeface="Times New Roman" pitchFamily="18" charset="0"/>
              </a:rPr>
              <a:t>and D</a:t>
            </a:r>
            <a:r>
              <a:rPr lang="en-US" sz="2400" dirty="0" smtClean="0">
                <a:latin typeface="Times New Roman" pitchFamily="18" charset="0"/>
                <a:cs typeface="Times New Roman" pitchFamily="18" charset="0"/>
              </a:rPr>
              <a:t>ecryption </a:t>
            </a:r>
            <a:r>
              <a:rPr lang="en-US" sz="2400" dirty="0">
                <a:latin typeface="Times New Roman" pitchFamily="18" charset="0"/>
                <a:cs typeface="Times New Roman" pitchFamily="18" charset="0"/>
              </a:rPr>
              <a:t>algorithms </a:t>
            </a:r>
            <a:r>
              <a:rPr lang="en-US" sz="2400" dirty="0" smtClean="0">
                <a:latin typeface="Times New Roman" pitchFamily="18" charset="0"/>
                <a:cs typeface="Times New Roman" pitchFamily="18" charset="0"/>
              </a:rPr>
              <a:t>are referred as </a:t>
            </a:r>
            <a:r>
              <a:rPr lang="en-US" sz="2400" dirty="0">
                <a:latin typeface="Times New Roman" pitchFamily="18" charset="0"/>
                <a:cs typeface="Times New Roman" pitchFamily="18" charset="0"/>
              </a:rPr>
              <a:t>ciphers</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Also used </a:t>
            </a:r>
            <a:r>
              <a:rPr lang="en-US" sz="2400" dirty="0">
                <a:latin typeface="Times New Roman" pitchFamily="18" charset="0"/>
                <a:cs typeface="Times New Roman" pitchFamily="18" charset="0"/>
              </a:rPr>
              <a:t>to refer to different categories of algorithms in cryptography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Example (Traditional Substitution Ciphers):</a:t>
            </a:r>
          </a:p>
          <a:p>
            <a:pPr lvl="1" algn="just"/>
            <a:r>
              <a:rPr lang="en-US" sz="2400" dirty="0" smtClean="0">
                <a:latin typeface="Times New Roman" pitchFamily="18" charset="0"/>
                <a:cs typeface="Times New Roman" pitchFamily="18" charset="0"/>
              </a:rPr>
              <a:t>Monoalphabetic cipher</a:t>
            </a:r>
          </a:p>
          <a:p>
            <a:pPr lvl="1" algn="just"/>
            <a:r>
              <a:rPr lang="en-US" sz="2400" dirty="0" smtClean="0">
                <a:latin typeface="Times New Roman" pitchFamily="18" charset="0"/>
                <a:cs typeface="Times New Roman" pitchFamily="18" charset="0"/>
              </a:rPr>
              <a:t>Polyalphabetic cipher</a:t>
            </a:r>
          </a:p>
          <a:p>
            <a:pPr lvl="2" algn="just"/>
            <a:r>
              <a:rPr lang="en-US" sz="2400" dirty="0">
                <a:latin typeface="Times New Roman" pitchFamily="18" charset="0"/>
                <a:cs typeface="Times New Roman" pitchFamily="18" charset="0"/>
              </a:rPr>
              <a:t>Plaintext: </a:t>
            </a:r>
            <a:r>
              <a:rPr lang="en-US" sz="2400" dirty="0" smtClean="0">
                <a:latin typeface="Times New Roman" pitchFamily="18" charset="0"/>
                <a:cs typeface="Times New Roman" pitchFamily="18" charset="0"/>
              </a:rPr>
              <a:t>	HELLO</a:t>
            </a:r>
            <a:endParaRPr lang="en-US" sz="2400" dirty="0">
              <a:latin typeface="Times New Roman" pitchFamily="18" charset="0"/>
              <a:cs typeface="Times New Roman" pitchFamily="18" charset="0"/>
            </a:endParaRPr>
          </a:p>
          <a:p>
            <a:pPr lvl="2" algn="just"/>
            <a:r>
              <a:rPr lang="en-US" sz="2400" dirty="0">
                <a:latin typeface="Times New Roman" pitchFamily="18" charset="0"/>
                <a:cs typeface="Times New Roman" pitchFamily="18" charset="0"/>
              </a:rPr>
              <a:t>Ciphertext: </a:t>
            </a:r>
            <a:r>
              <a:rPr lang="en-US" sz="2400" dirty="0" smtClean="0">
                <a:latin typeface="Times New Roman" pitchFamily="18" charset="0"/>
                <a:cs typeface="Times New Roman" pitchFamily="18" charset="0"/>
              </a:rPr>
              <a:t>	ABNZF</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63063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Times New Roman" pitchFamily="18" charset="0"/>
                <a:cs typeface="Times New Roman" pitchFamily="18" charset="0"/>
              </a:rPr>
              <a:t>key</a:t>
            </a:r>
            <a:endParaRPr lang="en-US" sz="44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762000" y="1524000"/>
            <a:ext cx="7429499" cy="4052990"/>
          </a:xfrm>
        </p:spPr>
        <p:txBody>
          <a:bodyPr>
            <a:normAutofit/>
          </a:bodyPr>
          <a:lstStyle/>
          <a:p>
            <a:pPr algn="just"/>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key is a number (or a set of numbers) that the </a:t>
            </a:r>
            <a:r>
              <a:rPr lang="en-US" sz="2400" dirty="0" smtClean="0">
                <a:latin typeface="Times New Roman" pitchFamily="18" charset="0"/>
                <a:cs typeface="Times New Roman" pitchFamily="18" charset="0"/>
              </a:rPr>
              <a:t>cipher operates </a:t>
            </a:r>
            <a:r>
              <a:rPr lang="en-US" sz="2400" dirty="0">
                <a:latin typeface="Times New Roman" pitchFamily="18" charset="0"/>
                <a:cs typeface="Times New Roman" pitchFamily="18" charset="0"/>
              </a:rPr>
              <a:t>on, as an </a:t>
            </a:r>
            <a:r>
              <a:rPr lang="en-US" sz="2400" dirty="0" smtClean="0">
                <a:latin typeface="Times New Roman" pitchFamily="18" charset="0"/>
                <a:cs typeface="Times New Roman" pitchFamily="18" charset="0"/>
              </a:rPr>
              <a:t>algorithm. </a:t>
            </a:r>
          </a:p>
          <a:p>
            <a:pPr algn="just"/>
            <a:r>
              <a:rPr lang="en-US" sz="2400" dirty="0" smtClean="0">
                <a:latin typeface="Times New Roman" pitchFamily="18" charset="0"/>
                <a:cs typeface="Times New Roman" pitchFamily="18" charset="0"/>
              </a:rPr>
              <a:t>To encrypt </a:t>
            </a:r>
            <a:r>
              <a:rPr lang="en-US" sz="2400" dirty="0">
                <a:latin typeface="Times New Roman" pitchFamily="18" charset="0"/>
                <a:cs typeface="Times New Roman" pitchFamily="18" charset="0"/>
              </a:rPr>
              <a:t>a message, we need an encryption algorithm, an encryption key, and the plaintext.</a:t>
            </a:r>
          </a:p>
          <a:p>
            <a:pPr algn="just"/>
            <a:r>
              <a:rPr lang="en-US" sz="2400" dirty="0" smtClean="0">
                <a:latin typeface="Times New Roman" pitchFamily="18" charset="0"/>
                <a:cs typeface="Times New Roman" pitchFamily="18" charset="0"/>
              </a:rPr>
              <a:t>To </a:t>
            </a:r>
            <a:r>
              <a:rPr lang="en-US" sz="2400" dirty="0">
                <a:latin typeface="Times New Roman" pitchFamily="18" charset="0"/>
                <a:cs typeface="Times New Roman" pitchFamily="18" charset="0"/>
              </a:rPr>
              <a:t>decrypt a message, we need a decryption algorithm, </a:t>
            </a:r>
            <a:r>
              <a:rPr lang="en-US" sz="2400" dirty="0" smtClean="0">
                <a:latin typeface="Times New Roman" pitchFamily="18" charset="0"/>
                <a:cs typeface="Times New Roman" pitchFamily="18" charset="0"/>
              </a:rPr>
              <a:t>a decryption </a:t>
            </a:r>
            <a:r>
              <a:rPr lang="en-US" sz="2400" dirty="0">
                <a:latin typeface="Times New Roman" pitchFamily="18" charset="0"/>
                <a:cs typeface="Times New Roman" pitchFamily="18" charset="0"/>
              </a:rPr>
              <a:t>key, and the ciphertext. These reveal the original plaintext</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Types:</a:t>
            </a:r>
          </a:p>
          <a:p>
            <a:pPr lvl="1" algn="just"/>
            <a:r>
              <a:rPr lang="en-US" sz="2400" dirty="0" smtClean="0">
                <a:latin typeface="Times New Roman" pitchFamily="18" charset="0"/>
                <a:cs typeface="Times New Roman" pitchFamily="18" charset="0"/>
              </a:rPr>
              <a:t>Shared key, Public key and Private key.</a:t>
            </a:r>
          </a:p>
        </p:txBody>
      </p:sp>
    </p:spTree>
    <p:extLst>
      <p:ext uri="{BB962C8B-B14F-4D97-AF65-F5344CB8AC3E}">
        <p14:creationId xmlns:p14="http://schemas.microsoft.com/office/powerpoint/2010/main" val="39897711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Times New Roman" pitchFamily="18" charset="0"/>
                <a:cs typeface="Times New Roman" pitchFamily="18" charset="0"/>
              </a:rPr>
              <a:t>Use of Key</a:t>
            </a:r>
            <a:endParaRPr lang="en-US" sz="44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sz="2400" dirty="0" smtClean="0">
                <a:latin typeface="Times New Roman" pitchFamily="18" charset="0"/>
                <a:cs typeface="Times New Roman" pitchFamily="18" charset="0"/>
              </a:rPr>
              <a:t>Example: </a:t>
            </a:r>
          </a:p>
          <a:p>
            <a:pPr algn="just"/>
            <a:r>
              <a:rPr lang="en-US" sz="2400" dirty="0" smtClean="0">
                <a:latin typeface="Times New Roman" pitchFamily="18" charset="0"/>
                <a:cs typeface="Times New Roman" pitchFamily="18" charset="0"/>
              </a:rPr>
              <a:t>Use Monoalphabetic </a:t>
            </a:r>
            <a:r>
              <a:rPr lang="en-US" sz="2400" dirty="0">
                <a:latin typeface="Times New Roman" pitchFamily="18" charset="0"/>
                <a:cs typeface="Times New Roman" pitchFamily="18" charset="0"/>
              </a:rPr>
              <a:t>Cipher </a:t>
            </a:r>
            <a:r>
              <a:rPr lang="en-US" sz="2400" dirty="0" smtClean="0">
                <a:latin typeface="Times New Roman" pitchFamily="18" charset="0"/>
                <a:cs typeface="Times New Roman" pitchFamily="18" charset="0"/>
              </a:rPr>
              <a:t>to encrypt “HELLO” with key = 3.</a:t>
            </a:r>
          </a:p>
          <a:p>
            <a:pPr lvl="1" algn="just"/>
            <a:r>
              <a:rPr lang="en-US" sz="2400" dirty="0" smtClean="0">
                <a:latin typeface="Times New Roman" pitchFamily="18" charset="0"/>
                <a:cs typeface="Times New Roman" pitchFamily="18" charset="0"/>
              </a:rPr>
              <a:t>Plaintext</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HELLO</a:t>
            </a:r>
            <a:endParaRPr lang="en-US" sz="2400" dirty="0">
              <a:latin typeface="Times New Roman" pitchFamily="18" charset="0"/>
              <a:cs typeface="Times New Roman" pitchFamily="18" charset="0"/>
            </a:endParaRPr>
          </a:p>
          <a:p>
            <a:pPr lvl="1" algn="just"/>
            <a:r>
              <a:rPr lang="en-US" sz="2400" dirty="0">
                <a:latin typeface="Times New Roman" pitchFamily="18" charset="0"/>
                <a:cs typeface="Times New Roman" pitchFamily="18" charset="0"/>
              </a:rPr>
              <a:t>Ciphertext: 	</a:t>
            </a:r>
            <a:r>
              <a:rPr lang="en-US" sz="2400" dirty="0" smtClean="0">
                <a:latin typeface="Times New Roman" pitchFamily="18" charset="0"/>
                <a:cs typeface="Times New Roman" pitchFamily="18" charset="0"/>
              </a:rPr>
              <a:t>KHOOR</a:t>
            </a:r>
            <a:endParaRPr lang="en-US" sz="2400" dirty="0">
              <a:latin typeface="Times New Roman" pitchFamily="18" charset="0"/>
              <a:cs typeface="Times New Roman" pitchFamily="18" charset="0"/>
            </a:endParaRPr>
          </a:p>
          <a:p>
            <a:pPr marL="457200" lvl="1" indent="0">
              <a:buNone/>
            </a:pPr>
            <a:endParaRPr lang="en-US" dirty="0">
              <a:solidFill>
                <a:srgbClr val="FFFF00"/>
              </a:solidFill>
            </a:endParaRPr>
          </a:p>
        </p:txBody>
      </p:sp>
    </p:spTree>
    <p:extLst>
      <p:ext uri="{BB962C8B-B14F-4D97-AF65-F5344CB8AC3E}">
        <p14:creationId xmlns:p14="http://schemas.microsoft.com/office/powerpoint/2010/main" val="3511298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33400"/>
            <a:ext cx="8113872" cy="5410199"/>
          </a:xfrm>
          <a:prstGeom prst="rect">
            <a:avLst/>
          </a:prstGeom>
        </p:spPr>
      </p:pic>
    </p:spTree>
    <p:extLst>
      <p:ext uri="{BB962C8B-B14F-4D97-AF65-F5344CB8AC3E}">
        <p14:creationId xmlns:p14="http://schemas.microsoft.com/office/powerpoint/2010/main" val="26174995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Cryptography Categories</a:t>
            </a:r>
            <a:endParaRPr lang="en-US" dirty="0"/>
          </a:p>
        </p:txBody>
      </p:sp>
    </p:spTree>
    <p:extLst>
      <p:ext uri="{BB962C8B-B14F-4D97-AF65-F5344CB8AC3E}">
        <p14:creationId xmlns:p14="http://schemas.microsoft.com/office/powerpoint/2010/main" val="3891667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Times New Roman" pitchFamily="18" charset="0"/>
                <a:cs typeface="Times New Roman" pitchFamily="18" charset="0"/>
              </a:rPr>
              <a:t>Cryptography Categories</a:t>
            </a:r>
          </a:p>
        </p:txBody>
      </p:sp>
      <p:sp>
        <p:nvSpPr>
          <p:cNvPr id="3" name="Content Placeholder 2"/>
          <p:cNvSpPr>
            <a:spLocks noGrp="1"/>
          </p:cNvSpPr>
          <p:nvPr>
            <p:ph idx="1"/>
          </p:nvPr>
        </p:nvSpPr>
        <p:spPr/>
        <p:txBody>
          <a:bodyPr>
            <a:noAutofit/>
          </a:bodyPr>
          <a:lstStyle/>
          <a:p>
            <a:pPr algn="just"/>
            <a:r>
              <a:rPr lang="en-US" sz="2400" dirty="0">
                <a:latin typeface="Times New Roman" pitchFamily="18" charset="0"/>
                <a:cs typeface="Times New Roman" pitchFamily="18" charset="0"/>
              </a:rPr>
              <a:t>We can divide all the cryptography algorithms (ciphers) into two groups: </a:t>
            </a:r>
            <a:endParaRPr lang="en-US" sz="2400" dirty="0" smtClean="0">
              <a:latin typeface="Times New Roman" pitchFamily="18" charset="0"/>
              <a:cs typeface="Times New Roman" pitchFamily="18" charset="0"/>
            </a:endParaRPr>
          </a:p>
          <a:p>
            <a:pPr lvl="1" algn="just"/>
            <a:r>
              <a:rPr lang="en-US" sz="2400" dirty="0" smtClean="0">
                <a:latin typeface="Times New Roman" pitchFamily="18" charset="0"/>
                <a:cs typeface="Times New Roman" pitchFamily="18" charset="0"/>
              </a:rPr>
              <a:t>Symmetric key (also </a:t>
            </a:r>
            <a:r>
              <a:rPr lang="en-US" sz="2400" dirty="0">
                <a:latin typeface="Times New Roman" pitchFamily="18" charset="0"/>
                <a:cs typeface="Times New Roman" pitchFamily="18" charset="0"/>
              </a:rPr>
              <a:t>called secret-key) cryptography algorithms and </a:t>
            </a:r>
            <a:endParaRPr lang="en-US" sz="2400" dirty="0" smtClean="0">
              <a:latin typeface="Times New Roman" pitchFamily="18" charset="0"/>
              <a:cs typeface="Times New Roman" pitchFamily="18" charset="0"/>
            </a:endParaRPr>
          </a:p>
          <a:p>
            <a:pPr lvl="1" algn="just"/>
            <a:r>
              <a:rPr lang="en-US" sz="2400" dirty="0" smtClean="0">
                <a:latin typeface="Times New Roman" pitchFamily="18" charset="0"/>
                <a:cs typeface="Times New Roman" pitchFamily="18" charset="0"/>
              </a:rPr>
              <a:t>Asymmetric key </a:t>
            </a:r>
            <a:r>
              <a:rPr lang="en-US" sz="2400" dirty="0">
                <a:latin typeface="Times New Roman" pitchFamily="18" charset="0"/>
                <a:cs typeface="Times New Roman" pitchFamily="18" charset="0"/>
              </a:rPr>
              <a:t>(also </a:t>
            </a:r>
            <a:r>
              <a:rPr lang="en-US" sz="2400" dirty="0" smtClean="0">
                <a:latin typeface="Times New Roman" pitchFamily="18" charset="0"/>
                <a:cs typeface="Times New Roman" pitchFamily="18" charset="0"/>
              </a:rPr>
              <a:t>called public-key</a:t>
            </a:r>
            <a:r>
              <a:rPr lang="en-US" sz="2400" dirty="0">
                <a:latin typeface="Times New Roman" pitchFamily="18" charset="0"/>
                <a:cs typeface="Times New Roman" pitchFamily="18" charset="0"/>
              </a:rPr>
              <a:t>) cryptography algorithms.</a:t>
            </a:r>
          </a:p>
        </p:txBody>
      </p:sp>
    </p:spTree>
    <p:extLst>
      <p:ext uri="{BB962C8B-B14F-4D97-AF65-F5344CB8AC3E}">
        <p14:creationId xmlns:p14="http://schemas.microsoft.com/office/powerpoint/2010/main" val="39222394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effectLst/>
                <a:latin typeface="Times New Roman" pitchFamily="18" charset="0"/>
                <a:cs typeface="Times New Roman" pitchFamily="18" charset="0"/>
              </a:rPr>
              <a:t>Symmetric </a:t>
            </a:r>
            <a:r>
              <a:rPr lang="en-US" sz="4400" dirty="0" smtClean="0">
                <a:solidFill>
                  <a:schemeClr val="tx1"/>
                </a:solidFill>
                <a:effectLst/>
                <a:latin typeface="Times New Roman" pitchFamily="18" charset="0"/>
                <a:cs typeface="Times New Roman" pitchFamily="18" charset="0"/>
              </a:rPr>
              <a:t>key cryptography</a:t>
            </a:r>
            <a:endParaRPr lang="en-US" sz="4400" dirty="0">
              <a:solidFill>
                <a:schemeClr val="tx1"/>
              </a:solidFill>
              <a:effectLst/>
              <a:latin typeface="Times New Roman" pitchFamily="18" charset="0"/>
              <a:cs typeface="Times New Roman" pitchFamily="18" charset="0"/>
            </a:endParaRPr>
          </a:p>
        </p:txBody>
      </p:sp>
      <p:sp>
        <p:nvSpPr>
          <p:cNvPr id="3" name="Content Placeholder 2"/>
          <p:cNvSpPr>
            <a:spLocks noGrp="1"/>
          </p:cNvSpPr>
          <p:nvPr>
            <p:ph idx="1"/>
          </p:nvPr>
        </p:nvSpPr>
        <p:spPr>
          <a:xfrm>
            <a:off x="856060" y="2249487"/>
            <a:ext cx="7429499" cy="4058716"/>
          </a:xfrm>
        </p:spPr>
        <p:txBody>
          <a:bodyPr>
            <a:normAutofit/>
          </a:bodyPr>
          <a:lstStyle/>
          <a:p>
            <a:pPr algn="just"/>
            <a:r>
              <a:rPr lang="en-US" sz="2400" dirty="0">
                <a:latin typeface="Times New Roman" pitchFamily="18" charset="0"/>
                <a:cs typeface="Times New Roman" pitchFamily="18" charset="0"/>
              </a:rPr>
              <a:t>In symmetric-key cryptography, the same key is used by both </a:t>
            </a:r>
            <a:r>
              <a:rPr lang="en-US" sz="2400" dirty="0" smtClean="0">
                <a:latin typeface="Times New Roman" pitchFamily="18" charset="0"/>
                <a:cs typeface="Times New Roman" pitchFamily="18" charset="0"/>
              </a:rPr>
              <a:t>parties.</a:t>
            </a:r>
          </a:p>
          <a:p>
            <a:pPr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sender </a:t>
            </a:r>
            <a:r>
              <a:rPr lang="en-US" sz="2400" dirty="0" smtClean="0">
                <a:latin typeface="Times New Roman" pitchFamily="18" charset="0"/>
                <a:cs typeface="Times New Roman" pitchFamily="18" charset="0"/>
              </a:rPr>
              <a:t>uses this </a:t>
            </a:r>
            <a:r>
              <a:rPr lang="en-US" sz="2400" dirty="0">
                <a:latin typeface="Times New Roman" pitchFamily="18" charset="0"/>
                <a:cs typeface="Times New Roman" pitchFamily="18" charset="0"/>
              </a:rPr>
              <a:t>key and an encryption algorithm to encrypt data; the receiver uses the same key </a:t>
            </a:r>
            <a:r>
              <a:rPr lang="en-US" sz="2400" dirty="0" smtClean="0">
                <a:latin typeface="Times New Roman" pitchFamily="18" charset="0"/>
                <a:cs typeface="Times New Roman" pitchFamily="18" charset="0"/>
              </a:rPr>
              <a:t>and the </a:t>
            </a:r>
            <a:r>
              <a:rPr lang="en-US" sz="2400" dirty="0">
                <a:latin typeface="Times New Roman" pitchFamily="18" charset="0"/>
                <a:cs typeface="Times New Roman" pitchFamily="18" charset="0"/>
              </a:rPr>
              <a:t>corresponding decryption algorithm to decrypt the </a:t>
            </a:r>
            <a:r>
              <a:rPr lang="en-US" sz="2400" dirty="0" smtClean="0">
                <a:latin typeface="Times New Roman" pitchFamily="18" charset="0"/>
                <a:cs typeface="Times New Roman" pitchFamily="18" charset="0"/>
              </a:rPr>
              <a:t>data.</a:t>
            </a:r>
          </a:p>
          <a:p>
            <a:pPr marL="457200" lvl="1" indent="0">
              <a:buNone/>
            </a:pPr>
            <a:endParaRPr lang="en-US" dirty="0"/>
          </a:p>
        </p:txBody>
      </p:sp>
    </p:spTree>
    <p:extLst>
      <p:ext uri="{BB962C8B-B14F-4D97-AF65-F5344CB8AC3E}">
        <p14:creationId xmlns:p14="http://schemas.microsoft.com/office/powerpoint/2010/main" val="22289740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key </a:t>
            </a:r>
            <a:r>
              <a:rPr lang="en-US" dirty="0" smtClean="0"/>
              <a:t>Ciphers</a:t>
            </a:r>
            <a:endParaRPr lang="en-US" dirty="0"/>
          </a:p>
        </p:txBody>
      </p:sp>
      <p:sp>
        <p:nvSpPr>
          <p:cNvPr id="4" name="Rectangle 3"/>
          <p:cNvSpPr/>
          <p:nvPr/>
        </p:nvSpPr>
        <p:spPr>
          <a:xfrm>
            <a:off x="2259860" y="1600200"/>
            <a:ext cx="1473939" cy="1087011"/>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a:t>
            </a:r>
          </a:p>
          <a:p>
            <a:pPr algn="ctr"/>
            <a:r>
              <a:rPr lang="en-US" dirty="0" smtClean="0"/>
              <a:t>Ciphers</a:t>
            </a:r>
            <a:endParaRPr lang="en-US" dirty="0"/>
          </a:p>
        </p:txBody>
      </p:sp>
      <p:sp>
        <p:nvSpPr>
          <p:cNvPr id="5" name="Rectangle 4"/>
          <p:cNvSpPr/>
          <p:nvPr/>
        </p:nvSpPr>
        <p:spPr>
          <a:xfrm>
            <a:off x="6096000" y="1905000"/>
            <a:ext cx="1216742" cy="714938"/>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Modern</a:t>
            </a:r>
          </a:p>
          <a:p>
            <a:pPr algn="ctr"/>
            <a:r>
              <a:rPr lang="en-US" dirty="0" smtClean="0"/>
              <a:t>Ciphers</a:t>
            </a:r>
            <a:endParaRPr lang="en-US" dirty="0"/>
          </a:p>
        </p:txBody>
      </p:sp>
      <p:sp>
        <p:nvSpPr>
          <p:cNvPr id="6" name="Rectangle 5"/>
          <p:cNvSpPr/>
          <p:nvPr/>
        </p:nvSpPr>
        <p:spPr>
          <a:xfrm>
            <a:off x="1066800" y="2895600"/>
            <a:ext cx="1752599" cy="1191466"/>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Substitution</a:t>
            </a:r>
          </a:p>
          <a:p>
            <a:pPr algn="ctr"/>
            <a:r>
              <a:rPr lang="en-US" dirty="0" smtClean="0"/>
              <a:t>Ciphers</a:t>
            </a:r>
            <a:endParaRPr lang="en-US" dirty="0"/>
          </a:p>
        </p:txBody>
      </p:sp>
      <p:sp>
        <p:nvSpPr>
          <p:cNvPr id="7" name="Rectangle 6"/>
          <p:cNvSpPr/>
          <p:nvPr/>
        </p:nvSpPr>
        <p:spPr>
          <a:xfrm>
            <a:off x="2971800" y="2895600"/>
            <a:ext cx="1905000" cy="1141307"/>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Transposition</a:t>
            </a:r>
          </a:p>
          <a:p>
            <a:pPr algn="ctr"/>
            <a:r>
              <a:rPr lang="en-US" dirty="0" smtClean="0"/>
              <a:t>Ciphers</a:t>
            </a:r>
            <a:endParaRPr lang="en-US" dirty="0"/>
          </a:p>
        </p:txBody>
      </p:sp>
      <p:sp>
        <p:nvSpPr>
          <p:cNvPr id="8" name="Rectangle 7"/>
          <p:cNvSpPr/>
          <p:nvPr/>
        </p:nvSpPr>
        <p:spPr>
          <a:xfrm>
            <a:off x="641926" y="4572000"/>
            <a:ext cx="1216742" cy="1143000"/>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Mono-alphabetic</a:t>
            </a:r>
            <a:endParaRPr lang="en-US" dirty="0"/>
          </a:p>
          <a:p>
            <a:pPr algn="ctr"/>
            <a:r>
              <a:rPr lang="en-US" dirty="0" smtClean="0"/>
              <a:t>Ciphers</a:t>
            </a:r>
            <a:endParaRPr lang="en-US" dirty="0"/>
          </a:p>
        </p:txBody>
      </p:sp>
      <p:sp>
        <p:nvSpPr>
          <p:cNvPr id="9" name="Rectangle 8"/>
          <p:cNvSpPr/>
          <p:nvPr/>
        </p:nvSpPr>
        <p:spPr>
          <a:xfrm>
            <a:off x="2162852" y="4572000"/>
            <a:ext cx="1494748" cy="1143000"/>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Poly-alphabetic</a:t>
            </a:r>
          </a:p>
          <a:p>
            <a:pPr algn="ctr"/>
            <a:r>
              <a:rPr lang="en-US" dirty="0" smtClean="0"/>
              <a:t>Ciphers</a:t>
            </a:r>
            <a:endParaRPr lang="en-US" dirty="0"/>
          </a:p>
        </p:txBody>
      </p:sp>
      <p:cxnSp>
        <p:nvCxnSpPr>
          <p:cNvPr id="11" name="Straight Connector 10"/>
          <p:cNvCxnSpPr>
            <a:stCxn id="4" idx="2"/>
            <a:endCxn id="6" idx="0"/>
          </p:cNvCxnSpPr>
          <p:nvPr/>
        </p:nvCxnSpPr>
        <p:spPr>
          <a:xfrm rot="5400000">
            <a:off x="2365771" y="2264540"/>
            <a:ext cx="208389" cy="10537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2"/>
            <a:endCxn id="7" idx="0"/>
          </p:cNvCxnSpPr>
          <p:nvPr/>
        </p:nvCxnSpPr>
        <p:spPr>
          <a:xfrm rot="16200000" flipH="1">
            <a:off x="3356371" y="2327670"/>
            <a:ext cx="208389" cy="9274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2"/>
            <a:endCxn id="8" idx="0"/>
          </p:cNvCxnSpPr>
          <p:nvPr/>
        </p:nvCxnSpPr>
        <p:spPr>
          <a:xfrm rot="5400000">
            <a:off x="1354232" y="3983132"/>
            <a:ext cx="484934" cy="6928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6" idx="2"/>
            <a:endCxn id="9" idx="0"/>
          </p:cNvCxnSpPr>
          <p:nvPr/>
        </p:nvCxnSpPr>
        <p:spPr>
          <a:xfrm rot="16200000" flipH="1">
            <a:off x="2184196" y="3845970"/>
            <a:ext cx="484934" cy="967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72299" y="4648200"/>
            <a:ext cx="1216742" cy="1066800"/>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 AES, IDEA, CAST, RC4, RC5, etc.</a:t>
            </a:r>
          </a:p>
        </p:txBody>
      </p:sp>
      <p:cxnSp>
        <p:nvCxnSpPr>
          <p:cNvPr id="22" name="Straight Connector 21"/>
          <p:cNvCxnSpPr>
            <a:endCxn id="32" idx="0"/>
          </p:cNvCxnSpPr>
          <p:nvPr/>
        </p:nvCxnSpPr>
        <p:spPr>
          <a:xfrm rot="10800000" flipV="1">
            <a:off x="5737266" y="2673689"/>
            <a:ext cx="815155" cy="648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997530" y="3321969"/>
            <a:ext cx="1479470" cy="713183"/>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Simple</a:t>
            </a:r>
          </a:p>
          <a:p>
            <a:pPr algn="ctr"/>
            <a:r>
              <a:rPr lang="en-US" dirty="0" smtClean="0"/>
              <a:t>Ciphers</a:t>
            </a:r>
            <a:endParaRPr lang="en-US" dirty="0"/>
          </a:p>
        </p:txBody>
      </p:sp>
      <p:sp>
        <p:nvSpPr>
          <p:cNvPr id="33" name="Rectangle 32"/>
          <p:cNvSpPr/>
          <p:nvPr/>
        </p:nvSpPr>
        <p:spPr>
          <a:xfrm>
            <a:off x="6972298" y="3352800"/>
            <a:ext cx="1333501" cy="682353"/>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Round</a:t>
            </a:r>
          </a:p>
          <a:p>
            <a:pPr algn="ctr"/>
            <a:r>
              <a:rPr lang="en-US" dirty="0" smtClean="0"/>
              <a:t>Ciphers</a:t>
            </a:r>
            <a:endParaRPr lang="en-US" dirty="0"/>
          </a:p>
        </p:txBody>
      </p:sp>
      <p:cxnSp>
        <p:nvCxnSpPr>
          <p:cNvPr id="35" name="Straight Connector 34"/>
          <p:cNvCxnSpPr>
            <a:stCxn id="5" idx="2"/>
            <a:endCxn id="33" idx="0"/>
          </p:cNvCxnSpPr>
          <p:nvPr/>
        </p:nvCxnSpPr>
        <p:spPr>
          <a:xfrm rot="16200000" flipH="1">
            <a:off x="6805279" y="2519030"/>
            <a:ext cx="732862" cy="934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3" idx="2"/>
            <a:endCxn id="20" idx="0"/>
          </p:cNvCxnSpPr>
          <p:nvPr/>
        </p:nvCxnSpPr>
        <p:spPr>
          <a:xfrm rot="5400000">
            <a:off x="7303337" y="4312487"/>
            <a:ext cx="613047" cy="58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997530" y="4602605"/>
            <a:ext cx="1216742" cy="796358"/>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 Rotation, S-box, P-box </a:t>
            </a:r>
            <a:r>
              <a:rPr lang="en-US" dirty="0" smtClean="0"/>
              <a:t>etc.</a:t>
            </a:r>
          </a:p>
        </p:txBody>
      </p:sp>
      <p:cxnSp>
        <p:nvCxnSpPr>
          <p:cNvPr id="47" name="Straight Connector 46"/>
          <p:cNvCxnSpPr/>
          <p:nvPr/>
        </p:nvCxnSpPr>
        <p:spPr>
          <a:xfrm>
            <a:off x="5589431" y="4035152"/>
            <a:ext cx="0" cy="5640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24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Times New Roman" pitchFamily="18" charset="0"/>
                <a:cs typeface="Times New Roman" pitchFamily="18" charset="0"/>
              </a:rPr>
              <a:t>asymmetric </a:t>
            </a:r>
            <a:r>
              <a:rPr lang="en-US" sz="4400" dirty="0">
                <a:solidFill>
                  <a:schemeClr val="tx1"/>
                </a:solidFill>
                <a:latin typeface="Times New Roman" pitchFamily="18" charset="0"/>
                <a:cs typeface="Times New Roman" pitchFamily="18" charset="0"/>
              </a:rPr>
              <a:t>key cryptography</a:t>
            </a:r>
          </a:p>
        </p:txBody>
      </p:sp>
      <p:sp>
        <p:nvSpPr>
          <p:cNvPr id="3" name="Content Placeholder 2"/>
          <p:cNvSpPr>
            <a:spLocks noGrp="1"/>
          </p:cNvSpPr>
          <p:nvPr>
            <p:ph idx="1"/>
          </p:nvPr>
        </p:nvSpPr>
        <p:spPr>
          <a:xfrm>
            <a:off x="856060" y="1676401"/>
            <a:ext cx="7429499" cy="4620228"/>
          </a:xfrm>
        </p:spPr>
        <p:txBody>
          <a:bodyPr>
            <a:noAutofit/>
          </a:bodyPr>
          <a:lstStyle/>
          <a:p>
            <a:pPr algn="just"/>
            <a:r>
              <a:rPr lang="en-US" sz="2400" dirty="0">
                <a:latin typeface="Times New Roman" pitchFamily="18" charset="0"/>
                <a:cs typeface="Times New Roman" pitchFamily="18" charset="0"/>
              </a:rPr>
              <a:t>In asymmetric or public-key cryptography, there are two keys: a private key and a </a:t>
            </a:r>
            <a:r>
              <a:rPr lang="en-US" sz="2400" dirty="0" smtClean="0">
                <a:latin typeface="Times New Roman" pitchFamily="18" charset="0"/>
                <a:cs typeface="Times New Roman" pitchFamily="18" charset="0"/>
              </a:rPr>
              <a:t>public key.</a:t>
            </a:r>
          </a:p>
          <a:p>
            <a:pPr lvl="1"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private key is kept by the </a:t>
            </a:r>
            <a:r>
              <a:rPr lang="en-US" sz="2400" dirty="0" smtClean="0">
                <a:latin typeface="Times New Roman" pitchFamily="18" charset="0"/>
                <a:cs typeface="Times New Roman" pitchFamily="18" charset="0"/>
              </a:rPr>
              <a:t>receiver.</a:t>
            </a:r>
          </a:p>
          <a:p>
            <a:pPr lvl="1"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public key is announced to the public</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If Alice </a:t>
            </a:r>
            <a:r>
              <a:rPr lang="en-US" sz="2400" dirty="0">
                <a:latin typeface="Times New Roman" pitchFamily="18" charset="0"/>
                <a:cs typeface="Times New Roman" pitchFamily="18" charset="0"/>
              </a:rPr>
              <a:t>wants to send a message to </a:t>
            </a:r>
            <a:r>
              <a:rPr lang="en-US" sz="2400" dirty="0" smtClean="0">
                <a:latin typeface="Times New Roman" pitchFamily="18" charset="0"/>
                <a:cs typeface="Times New Roman" pitchFamily="18" charset="0"/>
              </a:rPr>
              <a:t>Bob, </a:t>
            </a:r>
            <a:r>
              <a:rPr lang="en-US" sz="2400" dirty="0">
                <a:latin typeface="Times New Roman" pitchFamily="18" charset="0"/>
                <a:cs typeface="Times New Roman" pitchFamily="18" charset="0"/>
              </a:rPr>
              <a:t>Alice uses the public </a:t>
            </a:r>
            <a:r>
              <a:rPr lang="en-US" sz="2400" dirty="0" smtClean="0">
                <a:latin typeface="Times New Roman" pitchFamily="18" charset="0"/>
                <a:cs typeface="Times New Roman" pitchFamily="18" charset="0"/>
              </a:rPr>
              <a:t>key to </a:t>
            </a:r>
            <a:r>
              <a:rPr lang="en-US" sz="2400" dirty="0">
                <a:latin typeface="Times New Roman" pitchFamily="18" charset="0"/>
                <a:cs typeface="Times New Roman" pitchFamily="18" charset="0"/>
              </a:rPr>
              <a:t>encrypt the message. When the message is received by Bob, the private key is used </a:t>
            </a:r>
            <a:r>
              <a:rPr lang="en-US" sz="2400" dirty="0" smtClean="0">
                <a:latin typeface="Times New Roman" pitchFamily="18" charset="0"/>
                <a:cs typeface="Times New Roman" pitchFamily="18" charset="0"/>
              </a:rPr>
              <a:t>to decrypt </a:t>
            </a:r>
            <a:r>
              <a:rPr lang="en-US" sz="2400" dirty="0">
                <a:latin typeface="Times New Roman" pitchFamily="18" charset="0"/>
                <a:cs typeface="Times New Roman" pitchFamily="18" charset="0"/>
              </a:rPr>
              <a:t>the message</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Some of the asymmetric algorithms are:</a:t>
            </a:r>
          </a:p>
          <a:p>
            <a:pPr lvl="1" algn="just"/>
            <a:r>
              <a:rPr lang="en-US" sz="2400" dirty="0" smtClean="0">
                <a:latin typeface="Times New Roman" pitchFamily="18" charset="0"/>
                <a:cs typeface="Times New Roman" pitchFamily="18" charset="0"/>
              </a:rPr>
              <a:t>Diffie-Hellman, RSA, El Gamal, Elliptic </a:t>
            </a:r>
            <a:r>
              <a:rPr lang="en-US" sz="2400" dirty="0">
                <a:latin typeface="Times New Roman" pitchFamily="18" charset="0"/>
                <a:cs typeface="Times New Roman" pitchFamily="18" charset="0"/>
              </a:rPr>
              <a:t>Curve Cryptography (ECC), Man-in-the-Middle Attack </a:t>
            </a:r>
            <a:r>
              <a:rPr lang="en-US" sz="2400" dirty="0" smtClean="0">
                <a:latin typeface="Times New Roman" pitchFamily="18" charset="0"/>
                <a:cs typeface="Times New Roman" pitchFamily="18" charset="0"/>
              </a:rPr>
              <a:t>etc.</a:t>
            </a:r>
            <a:endParaRPr lang="en-US" sz="2400" dirty="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736971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dirty="0"/>
              <a:t>Comparison of Symmetric and Asymmetric key </a:t>
            </a:r>
            <a:r>
              <a:rPr lang="en-US" dirty="0" smtClean="0"/>
              <a:t>cryptography</a:t>
            </a:r>
            <a:endParaRPr lang="en-US" dirty="0"/>
          </a:p>
        </p:txBody>
      </p:sp>
    </p:spTree>
    <p:extLst>
      <p:ext uri="{BB962C8B-B14F-4D97-AF65-F5344CB8AC3E}">
        <p14:creationId xmlns:p14="http://schemas.microsoft.com/office/powerpoint/2010/main" val="7019099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30994" y="1441243"/>
            <a:ext cx="3657600" cy="487106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55407" y="1441243"/>
            <a:ext cx="3650226" cy="4871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941785" y="617331"/>
            <a:ext cx="3487337" cy="823912"/>
          </a:xfrm>
        </p:spPr>
        <p:txBody>
          <a:bodyPr>
            <a:noAutofit/>
          </a:bodyPr>
          <a:lstStyle/>
          <a:p>
            <a:r>
              <a:rPr lang="en-US" dirty="0" smtClean="0"/>
              <a:t>Symmetric key cryptography</a:t>
            </a:r>
            <a:endParaRPr lang="en-US" dirty="0"/>
          </a:p>
        </p:txBody>
      </p:sp>
      <p:sp>
        <p:nvSpPr>
          <p:cNvPr id="4" name="Content Placeholder 3"/>
          <p:cNvSpPr>
            <a:spLocks noGrp="1"/>
          </p:cNvSpPr>
          <p:nvPr>
            <p:ph sz="half" idx="2"/>
          </p:nvPr>
        </p:nvSpPr>
        <p:spPr>
          <a:xfrm>
            <a:off x="856058" y="1441243"/>
            <a:ext cx="3658793" cy="4871067"/>
          </a:xfrm>
          <a:solidFill>
            <a:schemeClr val="bg2">
              <a:lumMod val="60000"/>
              <a:lumOff val="40000"/>
            </a:schemeClr>
          </a:solidFill>
          <a:ln>
            <a:solidFill>
              <a:schemeClr val="tx1"/>
            </a:solidFill>
          </a:ln>
        </p:spPr>
        <p:txBody>
          <a:bodyPr>
            <a:normAutofit/>
          </a:bodyPr>
          <a:lstStyle/>
          <a:p>
            <a:pPr algn="just"/>
            <a:r>
              <a:rPr lang="en-US" sz="2200" dirty="0" smtClean="0">
                <a:latin typeface="Times New Roman" pitchFamily="18" charset="0"/>
                <a:cs typeface="Times New Roman" pitchFamily="18" charset="0"/>
              </a:rPr>
              <a:t>Only 1 shared key is involved.</a:t>
            </a:r>
          </a:p>
          <a:p>
            <a:pPr algn="just"/>
            <a:r>
              <a:rPr lang="en-US" sz="2200" dirty="0">
                <a:latin typeface="Times New Roman" pitchFamily="18" charset="0"/>
                <a:cs typeface="Times New Roman" pitchFamily="18" charset="0"/>
              </a:rPr>
              <a:t>T</a:t>
            </a:r>
            <a:r>
              <a:rPr lang="en-US" sz="2200" dirty="0" smtClean="0">
                <a:latin typeface="Times New Roman" pitchFamily="18" charset="0"/>
                <a:cs typeface="Times New Roman" pitchFamily="18" charset="0"/>
              </a:rPr>
              <a:t>he </a:t>
            </a:r>
            <a:r>
              <a:rPr lang="en-US" sz="2200" dirty="0">
                <a:latin typeface="Times New Roman" pitchFamily="18" charset="0"/>
                <a:cs typeface="Times New Roman" pitchFamily="18" charset="0"/>
              </a:rPr>
              <a:t>same </a:t>
            </a:r>
            <a:r>
              <a:rPr lang="en-US" sz="2200" dirty="0" smtClean="0">
                <a:latin typeface="Times New Roman" pitchFamily="18" charset="0"/>
                <a:cs typeface="Times New Roman" pitchFamily="18" charset="0"/>
              </a:rPr>
              <a:t>key encrypts and decrypts the plaintext.</a:t>
            </a:r>
            <a:endParaRPr lang="en-US" sz="2200" dirty="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 shared key is kept secret between Alice and Bob.</a:t>
            </a:r>
          </a:p>
          <a:p>
            <a:pPr algn="just"/>
            <a:r>
              <a:rPr lang="en-US" sz="2200" dirty="0" smtClean="0">
                <a:latin typeface="Times New Roman" pitchFamily="18" charset="0"/>
                <a:cs typeface="Times New Roman" pitchFamily="18" charset="0"/>
              </a:rPr>
              <a:t>Examples of Symmetric algorithms:</a:t>
            </a:r>
          </a:p>
          <a:p>
            <a:pPr lvl="1" algn="just"/>
            <a:r>
              <a:rPr lang="en-US" sz="2200" dirty="0" smtClean="0">
                <a:latin typeface="Times New Roman" pitchFamily="18" charset="0"/>
                <a:cs typeface="Times New Roman" pitchFamily="18" charset="0"/>
              </a:rPr>
              <a:t>DES, 3DES, AES, IDEA, BLOWFISH, TWOFISH, RC4, RC5, SAFER etc.</a:t>
            </a:r>
            <a:endParaRPr lang="en-US" sz="2200" dirty="0">
              <a:latin typeface="Times New Roman" pitchFamily="18" charset="0"/>
              <a:cs typeface="Times New Roman" pitchFamily="18" charset="0"/>
            </a:endParaRPr>
          </a:p>
        </p:txBody>
      </p:sp>
      <p:sp>
        <p:nvSpPr>
          <p:cNvPr id="5" name="Text Placeholder 4"/>
          <p:cNvSpPr>
            <a:spLocks noGrp="1"/>
          </p:cNvSpPr>
          <p:nvPr>
            <p:ph type="body" sz="quarter" idx="3"/>
          </p:nvPr>
        </p:nvSpPr>
        <p:spPr>
          <a:xfrm>
            <a:off x="4714878" y="617331"/>
            <a:ext cx="3484952" cy="823912"/>
          </a:xfrm>
        </p:spPr>
        <p:txBody>
          <a:bodyPr/>
          <a:lstStyle/>
          <a:p>
            <a:r>
              <a:rPr lang="en-US" dirty="0" smtClean="0"/>
              <a:t>Asymmetric </a:t>
            </a:r>
            <a:r>
              <a:rPr lang="en-US" dirty="0"/>
              <a:t>key </a:t>
            </a:r>
            <a:r>
              <a:rPr lang="en-US" dirty="0" smtClean="0"/>
              <a:t>cryptography</a:t>
            </a:r>
            <a:endParaRPr lang="en-US" dirty="0"/>
          </a:p>
        </p:txBody>
      </p:sp>
      <p:sp>
        <p:nvSpPr>
          <p:cNvPr id="6" name="Content Placeholder 5"/>
          <p:cNvSpPr>
            <a:spLocks noGrp="1"/>
          </p:cNvSpPr>
          <p:nvPr>
            <p:ph sz="quarter" idx="4"/>
          </p:nvPr>
        </p:nvSpPr>
        <p:spPr>
          <a:xfrm>
            <a:off x="4629150" y="1441243"/>
            <a:ext cx="3656408" cy="4871067"/>
          </a:xfrm>
          <a:ln>
            <a:solidFill>
              <a:schemeClr val="tx1"/>
            </a:solidFill>
          </a:ln>
        </p:spPr>
        <p:txBody>
          <a:bodyPr>
            <a:normAutofit fontScale="92500"/>
          </a:bodyPr>
          <a:lstStyle/>
          <a:p>
            <a:pPr algn="just"/>
            <a:r>
              <a:rPr lang="en-US" dirty="0" smtClean="0">
                <a:latin typeface="Times New Roman" pitchFamily="18" charset="0"/>
                <a:cs typeface="Times New Roman" pitchFamily="18" charset="0"/>
              </a:rPr>
              <a:t>Here 2 keys : a private and a public key are involved.</a:t>
            </a:r>
          </a:p>
          <a:p>
            <a:pPr algn="just"/>
            <a:r>
              <a:rPr lang="en-US" dirty="0" smtClean="0">
                <a:latin typeface="Times New Roman" pitchFamily="18" charset="0"/>
                <a:cs typeface="Times New Roman" pitchFamily="18" charset="0"/>
              </a:rPr>
              <a:t>The Public key encrypts the </a:t>
            </a:r>
            <a:r>
              <a:rPr lang="en-US" dirty="0">
                <a:latin typeface="Times New Roman" pitchFamily="18" charset="0"/>
                <a:cs typeface="Times New Roman" pitchFamily="18" charset="0"/>
              </a:rPr>
              <a:t>plaintext</a:t>
            </a:r>
            <a:r>
              <a:rPr lang="en-US" dirty="0" smtClean="0">
                <a:latin typeface="Times New Roman" pitchFamily="18" charset="0"/>
                <a:cs typeface="Times New Roman" pitchFamily="18" charset="0"/>
              </a:rPr>
              <a:t> while the private key decrypts it.</a:t>
            </a:r>
          </a:p>
          <a:p>
            <a:pPr algn="just"/>
            <a:r>
              <a:rPr lang="en-US" dirty="0" smtClean="0">
                <a:latin typeface="Times New Roman" pitchFamily="18" charset="0"/>
                <a:cs typeface="Times New Roman" pitchFamily="18" charset="0"/>
              </a:rPr>
              <a:t>The private key is just kept secret by the Bob while the public key is made public.</a:t>
            </a:r>
          </a:p>
          <a:p>
            <a:pPr algn="just"/>
            <a:r>
              <a:rPr lang="en-US" dirty="0" smtClean="0">
                <a:latin typeface="Times New Roman" pitchFamily="18" charset="0"/>
                <a:cs typeface="Times New Roman" pitchFamily="18" charset="0"/>
              </a:rPr>
              <a:t>Examples of Asymmetric algorithms:</a:t>
            </a:r>
          </a:p>
          <a:p>
            <a:pPr lvl="1" algn="just"/>
            <a:r>
              <a:rPr lang="en-US" sz="2400" dirty="0" smtClean="0">
                <a:latin typeface="Times New Roman" pitchFamily="18" charset="0"/>
                <a:cs typeface="Times New Roman" pitchFamily="18" charset="0"/>
              </a:rPr>
              <a:t>Diffie-Hellman, RSA, El Gamal, Elliptic </a:t>
            </a:r>
            <a:r>
              <a:rPr lang="en-US" sz="2400" dirty="0">
                <a:latin typeface="Times New Roman" pitchFamily="18" charset="0"/>
                <a:cs typeface="Times New Roman" pitchFamily="18" charset="0"/>
              </a:rPr>
              <a:t>Curve Cryptography (ECC</a:t>
            </a:r>
            <a:r>
              <a:rPr lang="en-US" sz="2400" dirty="0" smtClean="0">
                <a:latin typeface="Times New Roman" pitchFamily="18" charset="0"/>
                <a:cs typeface="Times New Roman" pitchFamily="18" charset="0"/>
              </a:rPr>
              <a:t>) etc.</a:t>
            </a:r>
            <a:endParaRPr lang="en-US" sz="2400"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6792154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a:t>Cryptanalysis</a:t>
            </a:r>
            <a:endParaRPr lang="en-AU"/>
          </a:p>
        </p:txBody>
      </p:sp>
      <p:sp>
        <p:nvSpPr>
          <p:cNvPr id="1027" name="Rectangle 3"/>
          <p:cNvSpPr>
            <a:spLocks noGrp="1" noChangeArrowheads="1"/>
          </p:cNvSpPr>
          <p:nvPr>
            <p:ph type="body" idx="1"/>
          </p:nvPr>
        </p:nvSpPr>
        <p:spPr/>
        <p:txBody>
          <a:bodyPr/>
          <a:lstStyle/>
          <a:p>
            <a:r>
              <a:rPr lang="en-US" dirty="0"/>
              <a:t>objective to recover key not just message</a:t>
            </a:r>
          </a:p>
          <a:p>
            <a:r>
              <a:rPr lang="en-US" dirty="0"/>
              <a:t>general approaches:</a:t>
            </a:r>
          </a:p>
          <a:p>
            <a:pPr lvl="1"/>
            <a:r>
              <a:rPr lang="en-US" dirty="0"/>
              <a:t>cryptanalytic attack</a:t>
            </a:r>
          </a:p>
          <a:p>
            <a:pPr lvl="1"/>
            <a:r>
              <a:rPr lang="en-US" dirty="0"/>
              <a:t>brute-force attack</a:t>
            </a:r>
            <a:endParaRPr lang="en-AU"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solidFill>
                  <a:schemeClr val="tx1"/>
                </a:solidFill>
                <a:effectLst/>
              </a:rPr>
              <a:t>Cryptanalytic Attacks</a:t>
            </a:r>
            <a:endParaRPr lang="en-AU" dirty="0">
              <a:solidFill>
                <a:schemeClr val="tx1"/>
              </a:solidFill>
              <a:effectLst/>
            </a:endParaRPr>
          </a:p>
        </p:txBody>
      </p:sp>
      <p:sp>
        <p:nvSpPr>
          <p:cNvPr id="55299" name="Rectangle 3"/>
          <p:cNvSpPr>
            <a:spLocks noGrp="1" noChangeArrowheads="1"/>
          </p:cNvSpPr>
          <p:nvPr>
            <p:ph type="body" idx="1"/>
          </p:nvPr>
        </p:nvSpPr>
        <p:spPr>
          <a:xfrm>
            <a:off x="468313" y="1676400"/>
            <a:ext cx="8229600" cy="4800600"/>
          </a:xfrm>
        </p:spPr>
        <p:txBody>
          <a:bodyPr/>
          <a:lstStyle/>
          <a:p>
            <a:pPr>
              <a:lnSpc>
                <a:spcPct val="90000"/>
              </a:lnSpc>
            </a:pPr>
            <a:r>
              <a:rPr lang="en-AU" b="1" dirty="0" err="1"/>
              <a:t>ciphertext</a:t>
            </a:r>
            <a:r>
              <a:rPr lang="en-AU" b="1" dirty="0"/>
              <a:t> only</a:t>
            </a:r>
            <a:r>
              <a:rPr lang="en-AU" dirty="0"/>
              <a:t> </a:t>
            </a:r>
          </a:p>
          <a:p>
            <a:pPr lvl="1" algn="just">
              <a:lnSpc>
                <a:spcPct val="90000"/>
              </a:lnSpc>
            </a:pPr>
            <a:r>
              <a:rPr lang="en-AU" dirty="0"/>
              <a:t>only know algorithm &amp; </a:t>
            </a:r>
            <a:r>
              <a:rPr lang="en-AU" dirty="0" err="1"/>
              <a:t>ciphertext</a:t>
            </a:r>
            <a:r>
              <a:rPr lang="en-AU" dirty="0"/>
              <a:t>, is statistical, know or can identify plaintext </a:t>
            </a:r>
          </a:p>
          <a:p>
            <a:pPr>
              <a:lnSpc>
                <a:spcPct val="90000"/>
              </a:lnSpc>
            </a:pPr>
            <a:r>
              <a:rPr lang="en-AU" b="1" dirty="0"/>
              <a:t>known plaintext</a:t>
            </a:r>
            <a:r>
              <a:rPr lang="en-AU" dirty="0"/>
              <a:t> </a:t>
            </a:r>
          </a:p>
          <a:p>
            <a:pPr lvl="1">
              <a:lnSpc>
                <a:spcPct val="90000"/>
              </a:lnSpc>
            </a:pPr>
            <a:r>
              <a:rPr lang="en-AU" dirty="0"/>
              <a:t>know/suspect plaintext &amp; </a:t>
            </a:r>
            <a:r>
              <a:rPr lang="en-AU" dirty="0" err="1"/>
              <a:t>ciphertext</a:t>
            </a:r>
            <a:endParaRPr lang="en-AU" dirty="0"/>
          </a:p>
          <a:p>
            <a:pPr>
              <a:lnSpc>
                <a:spcPct val="90000"/>
              </a:lnSpc>
            </a:pPr>
            <a:r>
              <a:rPr lang="en-AU" b="1" dirty="0"/>
              <a:t>chosen plaintext</a:t>
            </a:r>
            <a:r>
              <a:rPr lang="en-AU" dirty="0"/>
              <a:t> </a:t>
            </a:r>
          </a:p>
          <a:p>
            <a:pPr lvl="1">
              <a:lnSpc>
                <a:spcPct val="90000"/>
              </a:lnSpc>
            </a:pPr>
            <a:r>
              <a:rPr lang="en-AU" dirty="0"/>
              <a:t>select plaintext and obtain </a:t>
            </a:r>
            <a:r>
              <a:rPr lang="en-AU" dirty="0" err="1"/>
              <a:t>ciphertext</a:t>
            </a:r>
            <a:endParaRPr lang="en-AU" dirty="0"/>
          </a:p>
          <a:p>
            <a:pPr>
              <a:lnSpc>
                <a:spcPct val="90000"/>
              </a:lnSpc>
            </a:pPr>
            <a:r>
              <a:rPr lang="en-AU" b="1" dirty="0"/>
              <a:t>chosen </a:t>
            </a:r>
            <a:r>
              <a:rPr lang="en-AU" b="1" dirty="0" err="1"/>
              <a:t>ciphertext</a:t>
            </a:r>
            <a:r>
              <a:rPr lang="en-AU" dirty="0"/>
              <a:t> </a:t>
            </a:r>
          </a:p>
          <a:p>
            <a:pPr lvl="1">
              <a:lnSpc>
                <a:spcPct val="90000"/>
              </a:lnSpc>
            </a:pPr>
            <a:r>
              <a:rPr lang="en-AU" dirty="0"/>
              <a:t>select </a:t>
            </a:r>
            <a:r>
              <a:rPr lang="en-AU" dirty="0" err="1"/>
              <a:t>ciphertext</a:t>
            </a:r>
            <a:r>
              <a:rPr lang="en-AU" dirty="0"/>
              <a:t> and obtain plaintext</a:t>
            </a:r>
          </a:p>
          <a:p>
            <a:pPr>
              <a:lnSpc>
                <a:spcPct val="90000"/>
              </a:lnSpc>
            </a:pPr>
            <a:r>
              <a:rPr lang="en-AU" b="1" dirty="0"/>
              <a:t>chosen text</a:t>
            </a:r>
            <a:r>
              <a:rPr lang="en-AU" dirty="0"/>
              <a:t> </a:t>
            </a:r>
          </a:p>
          <a:p>
            <a:pPr lvl="1">
              <a:lnSpc>
                <a:spcPct val="90000"/>
              </a:lnSpc>
            </a:pPr>
            <a:r>
              <a:rPr lang="en-AU" dirty="0"/>
              <a:t>select plaintext or </a:t>
            </a:r>
            <a:r>
              <a:rPr lang="en-AU" dirty="0" err="1"/>
              <a:t>ciphertext</a:t>
            </a:r>
            <a:r>
              <a:rPr lang="en-AU" dirty="0"/>
              <a:t> to en/decrypt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t>2.</a:t>
            </a:r>
            <a:fld id="{FA26B143-1407-4175-8C2C-417FF93D491A}" type="slidenum">
              <a:rPr lang="en-US"/>
              <a:pPr/>
              <a:t>59</a:t>
            </a:fld>
            <a:endParaRPr lang="en-US"/>
          </a:p>
        </p:txBody>
      </p:sp>
      <p:sp>
        <p:nvSpPr>
          <p:cNvPr id="843778" name="Rectangle 2"/>
          <p:cNvSpPr>
            <a:spLocks noChangeArrowheads="1"/>
          </p:cNvSpPr>
          <p:nvPr/>
        </p:nvSpPr>
        <p:spPr bwMode="auto">
          <a:xfrm>
            <a:off x="1219200" y="1371600"/>
            <a:ext cx="6858000" cy="3847207"/>
          </a:xfrm>
          <a:prstGeom prst="rect">
            <a:avLst/>
          </a:prstGeom>
          <a:noFill/>
          <a:ln w="9525">
            <a:noFill/>
            <a:miter lim="800000"/>
            <a:headEnd/>
            <a:tailEnd/>
          </a:ln>
          <a:effectLst/>
        </p:spPr>
        <p:txBody>
          <a:bodyPr>
            <a:spAutoFit/>
          </a:bodyPr>
          <a:lstStyle/>
          <a:p>
            <a:pPr algn="ctr"/>
            <a:endParaRPr lang="en-US" altLang="en-US" sz="4400" i="0" dirty="0" smtClean="0">
              <a:solidFill>
                <a:schemeClr val="tx2"/>
              </a:solidFill>
              <a:latin typeface="Arial" charset="0"/>
            </a:endParaRPr>
          </a:p>
          <a:p>
            <a:pPr algn="ctr"/>
            <a:r>
              <a:rPr lang="en-US" altLang="en-US" sz="4400" dirty="0" smtClean="0">
                <a:solidFill>
                  <a:schemeClr val="tx2"/>
                </a:solidFill>
                <a:latin typeface="Arial" charset="0"/>
              </a:rPr>
              <a:t>Section 2</a:t>
            </a:r>
            <a:endParaRPr lang="en-US" altLang="en-US" sz="4400" i="0" dirty="0">
              <a:solidFill>
                <a:schemeClr val="tx2"/>
              </a:solidFill>
              <a:latin typeface="Arial" charset="0"/>
            </a:endParaRPr>
          </a:p>
          <a:p>
            <a:pPr algn="ctr"/>
            <a:endParaRPr lang="en-US" altLang="en-US" sz="2000" i="0" dirty="0">
              <a:solidFill>
                <a:schemeClr val="tx2"/>
              </a:solidFill>
              <a:latin typeface="Arial" charset="0"/>
            </a:endParaRPr>
          </a:p>
          <a:p>
            <a:pPr algn="ctr"/>
            <a:r>
              <a:rPr lang="en-US" sz="4400" i="0" dirty="0">
                <a:latin typeface="Arial" charset="0"/>
              </a:rPr>
              <a:t>Mathematics of Cryptography</a:t>
            </a:r>
          </a:p>
          <a:p>
            <a:pPr algn="ctr"/>
            <a:r>
              <a:rPr lang="en-US" sz="2400" i="0" dirty="0">
                <a:latin typeface="Arial" charset="0"/>
              </a:rPr>
              <a:t>Part I: </a:t>
            </a:r>
            <a:r>
              <a:rPr lang="en-US" sz="2400" i="0" dirty="0" smtClean="0">
                <a:latin typeface="Arial" charset="0"/>
              </a:rPr>
              <a:t>Integer, Modular </a:t>
            </a:r>
            <a:r>
              <a:rPr lang="en-US" sz="2400" i="0" dirty="0">
                <a:latin typeface="Arial" charset="0"/>
              </a:rPr>
              <a:t>Arithmetic, Congruence,</a:t>
            </a:r>
          </a:p>
          <a:p>
            <a:pPr algn="ctr"/>
            <a:r>
              <a:rPr lang="en-US" sz="2400" i="0" dirty="0">
                <a:latin typeface="Arial" charset="0"/>
              </a:rPr>
              <a:t>and Matrices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33400"/>
            <a:ext cx="7924800" cy="5410200"/>
          </a:xfrm>
          <a:prstGeom prst="rect">
            <a:avLst/>
          </a:prstGeom>
        </p:spPr>
      </p:pic>
    </p:spTree>
    <p:extLst>
      <p:ext uri="{BB962C8B-B14F-4D97-AF65-F5344CB8AC3E}">
        <p14:creationId xmlns:p14="http://schemas.microsoft.com/office/powerpoint/2010/main" val="26446696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2.</a:t>
            </a:r>
            <a:fld id="{7706A50E-78B9-4FC6-B18C-8079455CB658}" type="slidenum">
              <a:rPr lang="en-US"/>
              <a:pPr/>
              <a:t>60</a:t>
            </a:fld>
            <a:endParaRPr lang="en-US"/>
          </a:p>
        </p:txBody>
      </p:sp>
      <p:sp>
        <p:nvSpPr>
          <p:cNvPr id="74957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a:effectLst>
                <a:outerShdw blurRad="38100" dist="38100" dir="2700000" algn="tl">
                  <a:srgbClr val="FFFFFF"/>
                </a:outerShdw>
              </a:effectLst>
            </a:endParaRPr>
          </a:p>
        </p:txBody>
      </p:sp>
      <p:sp>
        <p:nvSpPr>
          <p:cNvPr id="749571" name="Text Box 3"/>
          <p:cNvSpPr txBox="1">
            <a:spLocks noChangeArrowheads="1"/>
          </p:cNvSpPr>
          <p:nvPr/>
        </p:nvSpPr>
        <p:spPr bwMode="auto">
          <a:xfrm>
            <a:off x="228600" y="406400"/>
            <a:ext cx="4755854" cy="523220"/>
          </a:xfrm>
          <a:prstGeom prst="rect">
            <a:avLst/>
          </a:prstGeom>
          <a:noFill/>
          <a:ln w="9525">
            <a:noFill/>
            <a:miter lim="800000"/>
            <a:headEnd/>
            <a:tailEnd/>
          </a:ln>
          <a:effectLst/>
        </p:spPr>
        <p:txBody>
          <a:bodyPr wrap="none">
            <a:spAutoFit/>
          </a:bodyPr>
          <a:lstStyle/>
          <a:p>
            <a:r>
              <a:rPr lang="en-US" sz="2800" i="0" dirty="0">
                <a:effectLst>
                  <a:outerShdw blurRad="38100" dist="38100" dir="2700000" algn="tl">
                    <a:srgbClr val="C0C0C0"/>
                  </a:outerShdw>
                </a:effectLst>
                <a:latin typeface="Times New Roman" pitchFamily="18" charset="0"/>
                <a:cs typeface="Times New Roman" pitchFamily="18" charset="0"/>
              </a:rPr>
              <a:t>2-1   INTEGER ARITHMETIC</a:t>
            </a:r>
          </a:p>
        </p:txBody>
      </p:sp>
      <p:sp>
        <p:nvSpPr>
          <p:cNvPr id="74957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i="0"/>
          </a:p>
        </p:txBody>
      </p:sp>
      <p:sp>
        <p:nvSpPr>
          <p:cNvPr id="749573" name="Rectangle 5"/>
          <p:cNvSpPr>
            <a:spLocks noChangeArrowheads="1"/>
          </p:cNvSpPr>
          <p:nvPr/>
        </p:nvSpPr>
        <p:spPr bwMode="auto">
          <a:xfrm>
            <a:off x="304800" y="1371600"/>
            <a:ext cx="8229600" cy="1815882"/>
          </a:xfrm>
          <a:prstGeom prst="rect">
            <a:avLst/>
          </a:prstGeom>
          <a:noFill/>
          <a:ln w="9525">
            <a:noFill/>
            <a:miter lim="800000"/>
            <a:headEnd/>
            <a:tailEnd/>
          </a:ln>
          <a:effectLst/>
        </p:spPr>
        <p:txBody>
          <a:bodyPr wrap="square" anchor="ctr">
            <a:spAutoFit/>
          </a:bodyPr>
          <a:lstStyle/>
          <a:p>
            <a:pPr algn="just" eaLnBrk="1" hangingPunct="1"/>
            <a:r>
              <a:rPr lang="en-US" sz="2800" dirty="0">
                <a:latin typeface="Times New Roman" pitchFamily="18" charset="0"/>
                <a:cs typeface="Times New Roman" pitchFamily="18" charset="0"/>
              </a:rPr>
              <a:t>In integer arithmetic, we use a set and a few operations. You are familiar with this set and the corresponding operations, but they are reviewed here to create a background for modular arithmetic.</a:t>
            </a:r>
          </a:p>
        </p:txBody>
      </p:sp>
      <p:sp>
        <p:nvSpPr>
          <p:cNvPr id="749574" name="Rectangle 6"/>
          <p:cNvSpPr>
            <a:spLocks noChangeArrowheads="1"/>
          </p:cNvSpPr>
          <p:nvPr/>
        </p:nvSpPr>
        <p:spPr bwMode="auto">
          <a:xfrm>
            <a:off x="304800" y="4330700"/>
            <a:ext cx="6705600" cy="191770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i="0">
                <a:solidFill>
                  <a:schemeClr val="hlink"/>
                </a:solidFill>
              </a:rPr>
              <a:t>2.1.1</a:t>
            </a:r>
            <a:r>
              <a:rPr lang="en-US" sz="2400" i="0">
                <a:solidFill>
                  <a:srgbClr val="0033CC"/>
                </a:solidFill>
              </a:rPr>
              <a:t>	Set of Integers</a:t>
            </a:r>
            <a:r>
              <a:rPr lang="fr-FR" sz="2400" i="0">
                <a:solidFill>
                  <a:srgbClr val="0033CC"/>
                </a:solidFill>
              </a:rPr>
              <a:t/>
            </a:r>
            <a:br>
              <a:rPr lang="fr-FR" sz="2400" i="0">
                <a:solidFill>
                  <a:srgbClr val="0033CC"/>
                </a:solidFill>
              </a:rPr>
            </a:br>
            <a:r>
              <a:rPr lang="fr-FR" sz="2400" i="0">
                <a:solidFill>
                  <a:schemeClr val="hlink"/>
                </a:solidFill>
              </a:rPr>
              <a:t>2.1.2</a:t>
            </a:r>
            <a:r>
              <a:rPr lang="fr-FR" sz="2400" i="0">
                <a:solidFill>
                  <a:srgbClr val="0033CC"/>
                </a:solidFill>
              </a:rPr>
              <a:t>	Binary Operations</a:t>
            </a:r>
            <a:br>
              <a:rPr lang="fr-FR" sz="2400" i="0">
                <a:solidFill>
                  <a:srgbClr val="0033CC"/>
                </a:solidFill>
              </a:rPr>
            </a:br>
            <a:r>
              <a:rPr lang="fr-FR" sz="2400" i="0">
                <a:solidFill>
                  <a:schemeClr val="hlink"/>
                </a:solidFill>
              </a:rPr>
              <a:t>2.1.3</a:t>
            </a:r>
            <a:r>
              <a:rPr lang="fr-FR" sz="2400" i="0">
                <a:solidFill>
                  <a:srgbClr val="0033CC"/>
                </a:solidFill>
              </a:rPr>
              <a:t>	Integer Division</a:t>
            </a:r>
          </a:p>
          <a:p>
            <a:pPr>
              <a:buClr>
                <a:schemeClr val="tx1"/>
              </a:buClr>
              <a:buSzPct val="117000"/>
              <a:buFont typeface="Wingdings" pitchFamily="2" charset="2"/>
              <a:buNone/>
            </a:pPr>
            <a:r>
              <a:rPr lang="fr-FR" sz="2400" i="0">
                <a:solidFill>
                  <a:schemeClr val="hlink"/>
                </a:solidFill>
              </a:rPr>
              <a:t>2.1.4</a:t>
            </a:r>
            <a:r>
              <a:rPr lang="fr-FR" sz="2400" i="0">
                <a:solidFill>
                  <a:srgbClr val="0033CC"/>
                </a:solidFill>
              </a:rPr>
              <a:t>	Divisibility</a:t>
            </a:r>
          </a:p>
          <a:p>
            <a:pPr>
              <a:buClr>
                <a:schemeClr val="tx1"/>
              </a:buClr>
              <a:buSzPct val="117000"/>
              <a:buFont typeface="Wingdings" pitchFamily="2" charset="2"/>
              <a:buNone/>
            </a:pPr>
            <a:r>
              <a:rPr lang="fr-FR" sz="2400" i="0">
                <a:solidFill>
                  <a:schemeClr val="hlink"/>
                </a:solidFill>
              </a:rPr>
              <a:t>2.1.5</a:t>
            </a:r>
            <a:r>
              <a:rPr lang="fr-FR" sz="2400" i="0">
                <a:solidFill>
                  <a:srgbClr val="0033CC"/>
                </a:solidFill>
              </a:rPr>
              <a:t>	Linear Diophantine Equations</a:t>
            </a:r>
            <a:endParaRPr lang="en-US" sz="2400" i="0">
              <a:solidFill>
                <a:srgbClr val="0033CC"/>
              </a:solidFill>
            </a:endParaRPr>
          </a:p>
        </p:txBody>
      </p:sp>
      <p:sp>
        <p:nvSpPr>
          <p:cNvPr id="749575" name="Text Box 7"/>
          <p:cNvSpPr txBox="1">
            <a:spLocks noChangeArrowheads="1"/>
          </p:cNvSpPr>
          <p:nvPr/>
        </p:nvSpPr>
        <p:spPr bwMode="auto">
          <a:xfrm>
            <a:off x="317500" y="3854450"/>
            <a:ext cx="4862513" cy="519113"/>
          </a:xfrm>
          <a:prstGeom prst="rect">
            <a:avLst/>
          </a:prstGeom>
          <a:noFill/>
          <a:ln w="76200" algn="ctr">
            <a:noFill/>
            <a:miter lim="800000"/>
            <a:headEnd/>
            <a:tailEnd/>
          </a:ln>
          <a:effectLst/>
        </p:spPr>
        <p:txBody>
          <a:bodyPr wrap="none">
            <a:spAutoFit/>
          </a:bodyPr>
          <a:lstStyle/>
          <a:p>
            <a:pPr algn="ctr"/>
            <a:r>
              <a:rPr lang="en-US" sz="2800" u="sng">
                <a:solidFill>
                  <a:schemeClr val="hlink"/>
                </a:solidFill>
                <a:effectLst>
                  <a:outerShdw blurRad="38100" dist="38100" dir="2700000" algn="tl">
                    <a:srgbClr val="C0C0C0"/>
                  </a:outerShdw>
                </a:effectLst>
              </a:rPr>
              <a:t>Topics discussed in this section: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4F6AB9D6-E5E0-427A-AA76-AF9B8B5BEDDD}" type="slidenum">
              <a:rPr lang="en-US"/>
              <a:pPr/>
              <a:t>61</a:t>
            </a:fld>
            <a:endParaRPr lang="en-US"/>
          </a:p>
        </p:txBody>
      </p:sp>
      <p:sp>
        <p:nvSpPr>
          <p:cNvPr id="84992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4992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4992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4992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4992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4992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4992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49929" name="Rectangle 9"/>
          <p:cNvSpPr>
            <a:spLocks noChangeArrowheads="1"/>
          </p:cNvSpPr>
          <p:nvPr/>
        </p:nvSpPr>
        <p:spPr bwMode="auto">
          <a:xfrm>
            <a:off x="228600" y="1066800"/>
            <a:ext cx="8686800" cy="1373188"/>
          </a:xfrm>
          <a:prstGeom prst="rect">
            <a:avLst/>
          </a:prstGeom>
          <a:solidFill>
            <a:schemeClr val="bg1"/>
          </a:solidFill>
          <a:ln w="9525">
            <a:noFill/>
            <a:miter lim="800000"/>
            <a:headEnd/>
            <a:tailEnd/>
          </a:ln>
          <a:effectLst/>
        </p:spPr>
        <p:txBody>
          <a:bodyPr>
            <a:spAutoFit/>
          </a:bodyPr>
          <a:lstStyle/>
          <a:p>
            <a:pPr algn="just"/>
            <a:r>
              <a:rPr lang="en-US" sz="2800" dirty="0"/>
              <a:t>The set of integers, </a:t>
            </a:r>
            <a:r>
              <a:rPr lang="en-US" sz="2800" dirty="0">
                <a:latin typeface="Times New Roman" pitchFamily="18" charset="0"/>
                <a:cs typeface="Times New Roman" pitchFamily="18" charset="0"/>
              </a:rPr>
              <a:t>denoted</a:t>
            </a:r>
            <a:r>
              <a:rPr lang="en-US" sz="2800" dirty="0"/>
              <a:t> by Z, contains all integral numbers (with no fraction) from negative infinity to positive infinity (Figure 2.1). </a:t>
            </a:r>
          </a:p>
        </p:txBody>
      </p:sp>
      <p:sp>
        <p:nvSpPr>
          <p:cNvPr id="849930" name="Text Box 10"/>
          <p:cNvSpPr txBox="1">
            <a:spLocks noChangeArrowheads="1"/>
          </p:cNvSpPr>
          <p:nvPr/>
        </p:nvSpPr>
        <p:spPr bwMode="auto">
          <a:xfrm>
            <a:off x="1143000" y="0"/>
            <a:ext cx="4343400" cy="579438"/>
          </a:xfrm>
          <a:prstGeom prst="rect">
            <a:avLst/>
          </a:prstGeom>
          <a:noFill/>
          <a:ln w="9525">
            <a:noFill/>
            <a:miter lim="800000"/>
            <a:headEnd/>
            <a:tailEnd/>
          </a:ln>
          <a:effectLst/>
        </p:spPr>
        <p:txBody>
          <a:bodyPr wrap="square">
            <a:spAutoFit/>
          </a:bodyPr>
          <a:lstStyle/>
          <a:p>
            <a:r>
              <a:rPr lang="en-US" sz="3200" dirty="0">
                <a:solidFill>
                  <a:schemeClr val="hlink"/>
                </a:solidFill>
                <a:latin typeface="Times New Roman" pitchFamily="18" charset="0"/>
                <a:cs typeface="Times New Roman" pitchFamily="18" charset="0"/>
              </a:rPr>
              <a:t>2.1.1  Set of Integers</a:t>
            </a:r>
          </a:p>
        </p:txBody>
      </p:sp>
      <p:sp>
        <p:nvSpPr>
          <p:cNvPr id="849932" name="Text Box 12"/>
          <p:cNvSpPr txBox="1">
            <a:spLocks noChangeArrowheads="1"/>
          </p:cNvSpPr>
          <p:nvPr/>
        </p:nvSpPr>
        <p:spPr bwMode="auto">
          <a:xfrm>
            <a:off x="2859088" y="3200400"/>
            <a:ext cx="3389312" cy="457200"/>
          </a:xfrm>
          <a:prstGeom prst="rect">
            <a:avLst/>
          </a:prstGeom>
          <a:noFill/>
          <a:ln w="9525">
            <a:noFill/>
            <a:miter lim="800000"/>
            <a:headEnd/>
            <a:tailEnd/>
          </a:ln>
          <a:effectLst/>
        </p:spPr>
        <p:txBody>
          <a:bodyPr wrap="none">
            <a:spAutoFit/>
          </a:bodyPr>
          <a:lstStyle/>
          <a:p>
            <a:r>
              <a:rPr lang="en-US" sz="2400" i="0" dirty="0">
                <a:solidFill>
                  <a:schemeClr val="folHlink"/>
                </a:solidFill>
              </a:rPr>
              <a:t>Figure 2.1  </a:t>
            </a:r>
            <a:r>
              <a:rPr lang="en-US" dirty="0"/>
              <a:t>The set of integers</a:t>
            </a:r>
            <a:endParaRPr lang="en-US" sz="2000" dirty="0"/>
          </a:p>
        </p:txBody>
      </p:sp>
      <p:pic>
        <p:nvPicPr>
          <p:cNvPr id="849933" name="Picture 13"/>
          <p:cNvPicPr>
            <a:picLocks noChangeAspect="1" noChangeArrowheads="1"/>
          </p:cNvPicPr>
          <p:nvPr/>
        </p:nvPicPr>
        <p:blipFill>
          <a:blip r:embed="rId3"/>
          <a:srcRect/>
          <a:stretch>
            <a:fillRect/>
          </a:stretch>
        </p:blipFill>
        <p:spPr bwMode="auto">
          <a:xfrm>
            <a:off x="1943100" y="3789363"/>
            <a:ext cx="5256213" cy="78263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4774D6C4-12DC-4B7A-8289-3E18B9ED19D1}" type="slidenum">
              <a:rPr lang="en-US"/>
              <a:pPr/>
              <a:t>62</a:t>
            </a:fld>
            <a:endParaRPr lang="en-US"/>
          </a:p>
        </p:txBody>
      </p:sp>
      <p:sp>
        <p:nvSpPr>
          <p:cNvPr id="85197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197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197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197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197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197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197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1977" name="Rectangle 9"/>
          <p:cNvSpPr>
            <a:spLocks noChangeArrowheads="1"/>
          </p:cNvSpPr>
          <p:nvPr/>
        </p:nvSpPr>
        <p:spPr bwMode="auto">
          <a:xfrm>
            <a:off x="228600" y="838200"/>
            <a:ext cx="8686800" cy="1373188"/>
          </a:xfrm>
          <a:prstGeom prst="rect">
            <a:avLst/>
          </a:prstGeom>
          <a:solidFill>
            <a:schemeClr val="bg1"/>
          </a:solidFill>
          <a:ln w="9525">
            <a:noFill/>
            <a:miter lim="800000"/>
            <a:headEnd/>
            <a:tailEnd/>
          </a:ln>
          <a:effectLst/>
        </p:spPr>
        <p:txBody>
          <a:bodyPr>
            <a:spAutoFit/>
          </a:bodyPr>
          <a:lstStyle/>
          <a:p>
            <a:pPr algn="just"/>
            <a:r>
              <a:rPr lang="en-US" sz="2800" dirty="0">
                <a:latin typeface="Times New Roman" pitchFamily="18" charset="0"/>
                <a:cs typeface="Times New Roman" pitchFamily="18" charset="0"/>
              </a:rPr>
              <a:t>In cryptography, we are interested in three binary operations applied to the set of integers. A binary operation takes two inputs and creates one output. </a:t>
            </a:r>
          </a:p>
        </p:txBody>
      </p:sp>
      <p:sp>
        <p:nvSpPr>
          <p:cNvPr id="851978" name="Text Box 10"/>
          <p:cNvSpPr txBox="1">
            <a:spLocks noChangeArrowheads="1"/>
          </p:cNvSpPr>
          <p:nvPr/>
        </p:nvSpPr>
        <p:spPr bwMode="auto">
          <a:xfrm>
            <a:off x="1143000" y="0"/>
            <a:ext cx="4306888" cy="579438"/>
          </a:xfrm>
          <a:prstGeom prst="rect">
            <a:avLst/>
          </a:prstGeom>
          <a:noFill/>
          <a:ln w="9525">
            <a:noFill/>
            <a:miter lim="800000"/>
            <a:headEnd/>
            <a:tailEnd/>
          </a:ln>
          <a:effectLst/>
        </p:spPr>
        <p:txBody>
          <a:bodyPr wrap="none">
            <a:spAutoFit/>
          </a:bodyPr>
          <a:lstStyle/>
          <a:p>
            <a:r>
              <a:rPr lang="en-US" sz="3200" dirty="0">
                <a:solidFill>
                  <a:schemeClr val="hlink"/>
                </a:solidFill>
              </a:rPr>
              <a:t>2.1.2  Binary Operations</a:t>
            </a:r>
          </a:p>
        </p:txBody>
      </p:sp>
      <p:pic>
        <p:nvPicPr>
          <p:cNvPr id="851981" name="Picture 13"/>
          <p:cNvPicPr>
            <a:picLocks noChangeAspect="1" noChangeArrowheads="1"/>
          </p:cNvPicPr>
          <p:nvPr/>
        </p:nvPicPr>
        <p:blipFill>
          <a:blip r:embed="rId3"/>
          <a:srcRect/>
          <a:stretch>
            <a:fillRect/>
          </a:stretch>
        </p:blipFill>
        <p:spPr bwMode="auto">
          <a:xfrm>
            <a:off x="2798763" y="3113088"/>
            <a:ext cx="3830637" cy="3287712"/>
          </a:xfrm>
          <a:prstGeom prst="rect">
            <a:avLst/>
          </a:prstGeom>
          <a:noFill/>
          <a:ln w="9525">
            <a:noFill/>
            <a:miter lim="800000"/>
            <a:headEnd/>
            <a:tailEnd/>
          </a:ln>
          <a:effectLst/>
        </p:spPr>
      </p:pic>
      <p:sp>
        <p:nvSpPr>
          <p:cNvPr id="851982" name="Text Box 14"/>
          <p:cNvSpPr txBox="1">
            <a:spLocks noChangeArrowheads="1"/>
          </p:cNvSpPr>
          <p:nvPr/>
        </p:nvSpPr>
        <p:spPr bwMode="auto">
          <a:xfrm>
            <a:off x="1143000" y="2514600"/>
            <a:ext cx="8382000" cy="461665"/>
          </a:xfrm>
          <a:prstGeom prst="rect">
            <a:avLst/>
          </a:prstGeom>
          <a:noFill/>
          <a:ln w="9525">
            <a:noFill/>
            <a:miter lim="800000"/>
            <a:headEnd/>
            <a:tailEnd/>
          </a:ln>
          <a:effectLst/>
        </p:spPr>
        <p:txBody>
          <a:bodyPr wrap="square">
            <a:spAutoFit/>
          </a:bodyPr>
          <a:lstStyle/>
          <a:p>
            <a:r>
              <a:rPr lang="en-US" sz="2400" i="0" dirty="0">
                <a:solidFill>
                  <a:schemeClr val="folHlink"/>
                </a:solidFill>
              </a:rPr>
              <a:t>Figure 2.2  </a:t>
            </a:r>
            <a:r>
              <a:rPr lang="en-US" sz="2000" dirty="0"/>
              <a:t>Three binary operations for the set of integers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FB65BA51-143D-4A56-A9B2-411CE9098222}" type="slidenum">
              <a:rPr lang="en-US"/>
              <a:pPr/>
              <a:t>63</a:t>
            </a:fld>
            <a:endParaRPr lang="en-US"/>
          </a:p>
        </p:txBody>
      </p:sp>
      <p:sp>
        <p:nvSpPr>
          <p:cNvPr id="856066" name="Text Box 2"/>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a:t>
            </a:r>
            <a:endParaRPr lang="en-US" sz="2000">
              <a:solidFill>
                <a:schemeClr val="bg1"/>
              </a:solidFill>
            </a:endParaRPr>
          </a:p>
        </p:txBody>
      </p:sp>
      <p:sp>
        <p:nvSpPr>
          <p:cNvPr id="85606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606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606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607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607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607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607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56074" name="Text Box 10"/>
          <p:cNvSpPr txBox="1">
            <a:spLocks noChangeArrowheads="1"/>
          </p:cNvSpPr>
          <p:nvPr/>
        </p:nvSpPr>
        <p:spPr bwMode="auto">
          <a:xfrm>
            <a:off x="1143000" y="0"/>
            <a:ext cx="3733800" cy="579438"/>
          </a:xfrm>
          <a:prstGeom prst="rect">
            <a:avLst/>
          </a:prstGeom>
          <a:noFill/>
          <a:ln w="9525">
            <a:noFill/>
            <a:miter lim="800000"/>
            <a:headEnd/>
            <a:tailEnd/>
          </a:ln>
          <a:effectLst/>
        </p:spPr>
        <p:txBody>
          <a:bodyPr wrap="square">
            <a:spAutoFit/>
          </a:bodyPr>
          <a:lstStyle/>
          <a:p>
            <a:r>
              <a:rPr lang="en-US" sz="3200" dirty="0">
                <a:latin typeface="Times New Roman" pitchFamily="18" charset="0"/>
                <a:cs typeface="Times New Roman" pitchFamily="18" charset="0"/>
              </a:rPr>
              <a:t>2.1.2</a:t>
            </a:r>
            <a:r>
              <a:rPr lang="en-US" sz="3200" dirty="0">
                <a:solidFill>
                  <a:schemeClr val="hlink"/>
                </a:solidFill>
                <a:latin typeface="Times New Roman" pitchFamily="18" charset="0"/>
                <a:cs typeface="Times New Roman" pitchFamily="18" charset="0"/>
              </a:rPr>
              <a:t>   </a:t>
            </a:r>
            <a:r>
              <a:rPr lang="en-US" sz="3200" dirty="0">
                <a:latin typeface="Times New Roman" pitchFamily="18" charset="0"/>
                <a:cs typeface="Times New Roman" pitchFamily="18" charset="0"/>
              </a:rPr>
              <a:t>Continued</a:t>
            </a:r>
          </a:p>
        </p:txBody>
      </p:sp>
      <p:sp>
        <p:nvSpPr>
          <p:cNvPr id="856075" name="Rectangle 11"/>
          <p:cNvSpPr>
            <a:spLocks noChangeArrowheads="1"/>
          </p:cNvSpPr>
          <p:nvPr/>
        </p:nvSpPr>
        <p:spPr bwMode="auto">
          <a:xfrm>
            <a:off x="152400" y="1066800"/>
            <a:ext cx="8534400" cy="1200329"/>
          </a:xfrm>
          <a:prstGeom prst="rect">
            <a:avLst/>
          </a:prstGeom>
          <a:noFill/>
          <a:ln w="9525">
            <a:noFill/>
            <a:miter lim="800000"/>
            <a:headEnd/>
            <a:tailEnd/>
          </a:ln>
          <a:effectLst/>
        </p:spPr>
        <p:txBody>
          <a:bodyPr wrap="square" anchor="ctr">
            <a:spAutoFit/>
          </a:bodyPr>
          <a:lstStyle/>
          <a:p>
            <a:pPr algn="just" eaLnBrk="1" hangingPunct="1"/>
            <a:r>
              <a:rPr lang="en-US" sz="2400" i="0" dirty="0">
                <a:latin typeface="Times New Roman" pitchFamily="18" charset="0"/>
                <a:cs typeface="Times New Roman" pitchFamily="18" charset="0"/>
              </a:rPr>
              <a:t>The following shows the results of the three binary operations on two integers. Because each input can be either positive or negative, we can have four cases for each operation.</a:t>
            </a:r>
          </a:p>
        </p:txBody>
      </p:sp>
      <p:pic>
        <p:nvPicPr>
          <p:cNvPr id="856079" name="Picture 15"/>
          <p:cNvPicPr>
            <a:picLocks noChangeAspect="1" noChangeArrowheads="1"/>
          </p:cNvPicPr>
          <p:nvPr/>
        </p:nvPicPr>
        <p:blipFill>
          <a:blip r:embed="rId3"/>
          <a:srcRect/>
          <a:stretch>
            <a:fillRect/>
          </a:stretch>
        </p:blipFill>
        <p:spPr bwMode="auto">
          <a:xfrm>
            <a:off x="304800" y="3109913"/>
            <a:ext cx="8089900" cy="100488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148A7F81-BBDF-460B-B91B-3591AD88A265}" type="slidenum">
              <a:rPr lang="en-US"/>
              <a:pPr/>
              <a:t>64</a:t>
            </a:fld>
            <a:endParaRPr lang="en-US"/>
          </a:p>
        </p:txBody>
      </p:sp>
      <p:sp>
        <p:nvSpPr>
          <p:cNvPr id="86016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016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016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016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016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016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016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0169" name="Rectangle 9"/>
          <p:cNvSpPr>
            <a:spLocks noChangeArrowheads="1"/>
          </p:cNvSpPr>
          <p:nvPr/>
        </p:nvSpPr>
        <p:spPr bwMode="auto">
          <a:xfrm>
            <a:off x="228600" y="1066800"/>
            <a:ext cx="8686800" cy="1373188"/>
          </a:xfrm>
          <a:prstGeom prst="rect">
            <a:avLst/>
          </a:prstGeom>
          <a:solidFill>
            <a:schemeClr val="bg1"/>
          </a:solidFill>
          <a:ln w="9525">
            <a:noFill/>
            <a:miter lim="800000"/>
            <a:headEnd/>
            <a:tailEnd/>
          </a:ln>
          <a:effectLst/>
        </p:spPr>
        <p:txBody>
          <a:bodyPr>
            <a:spAutoFit/>
          </a:bodyPr>
          <a:lstStyle/>
          <a:p>
            <a:pPr algn="just"/>
            <a:r>
              <a:rPr lang="en-US" sz="2800" dirty="0">
                <a:latin typeface="Times New Roman" pitchFamily="18" charset="0"/>
                <a:cs typeface="Times New Roman" pitchFamily="18" charset="0"/>
              </a:rPr>
              <a:t>In integer arithmetic, if we divide a by n, we can get </a:t>
            </a:r>
            <a:r>
              <a:rPr lang="en-US" sz="2800" dirty="0" smtClean="0">
                <a:latin typeface="Times New Roman" pitchFamily="18" charset="0"/>
                <a:cs typeface="Times New Roman" pitchFamily="18" charset="0"/>
              </a:rPr>
              <a:t>q And </a:t>
            </a:r>
            <a:r>
              <a:rPr lang="en-US" sz="2800" dirty="0">
                <a:latin typeface="Times New Roman" pitchFamily="18" charset="0"/>
                <a:cs typeface="Times New Roman" pitchFamily="18" charset="0"/>
              </a:rPr>
              <a:t>r . The relationship between these four integers can be shown as</a:t>
            </a:r>
          </a:p>
        </p:txBody>
      </p:sp>
      <p:sp>
        <p:nvSpPr>
          <p:cNvPr id="860170" name="Text Box 10"/>
          <p:cNvSpPr txBox="1">
            <a:spLocks noChangeArrowheads="1"/>
          </p:cNvSpPr>
          <p:nvPr/>
        </p:nvSpPr>
        <p:spPr bwMode="auto">
          <a:xfrm>
            <a:off x="1143000" y="0"/>
            <a:ext cx="5181600" cy="579438"/>
          </a:xfrm>
          <a:prstGeom prst="rect">
            <a:avLst/>
          </a:prstGeom>
          <a:noFill/>
          <a:ln w="9525">
            <a:noFill/>
            <a:miter lim="800000"/>
            <a:headEnd/>
            <a:tailEnd/>
          </a:ln>
          <a:effectLst/>
        </p:spPr>
        <p:txBody>
          <a:bodyPr wrap="square">
            <a:spAutoFit/>
          </a:bodyPr>
          <a:lstStyle/>
          <a:p>
            <a:r>
              <a:rPr lang="en-US" sz="3200" dirty="0">
                <a:solidFill>
                  <a:schemeClr val="hlink"/>
                </a:solidFill>
                <a:latin typeface="Times New Roman" pitchFamily="18" charset="0"/>
                <a:cs typeface="Times New Roman" pitchFamily="18" charset="0"/>
              </a:rPr>
              <a:t>2.1.3  Integer Division</a:t>
            </a:r>
          </a:p>
        </p:txBody>
      </p:sp>
      <p:sp>
        <p:nvSpPr>
          <p:cNvPr id="860171" name="Line 11"/>
          <p:cNvSpPr>
            <a:spLocks noChangeShapeType="1"/>
          </p:cNvSpPr>
          <p:nvPr/>
        </p:nvSpPr>
        <p:spPr bwMode="auto">
          <a:xfrm>
            <a:off x="457200" y="3200400"/>
            <a:ext cx="8153400" cy="0"/>
          </a:xfrm>
          <a:prstGeom prst="line">
            <a:avLst/>
          </a:prstGeom>
          <a:noFill/>
          <a:ln w="76200">
            <a:solidFill>
              <a:srgbClr val="009900"/>
            </a:solidFill>
            <a:round/>
            <a:headEnd/>
            <a:tailEnd/>
          </a:ln>
          <a:effectLst/>
        </p:spPr>
        <p:txBody>
          <a:bodyPr/>
          <a:lstStyle/>
          <a:p>
            <a:endParaRPr lang="en-GB"/>
          </a:p>
        </p:txBody>
      </p:sp>
      <p:sp>
        <p:nvSpPr>
          <p:cNvPr id="860172" name="Line 12"/>
          <p:cNvSpPr>
            <a:spLocks noChangeShapeType="1"/>
          </p:cNvSpPr>
          <p:nvPr/>
        </p:nvSpPr>
        <p:spPr bwMode="auto">
          <a:xfrm>
            <a:off x="458788" y="3962400"/>
            <a:ext cx="8153400" cy="0"/>
          </a:xfrm>
          <a:prstGeom prst="line">
            <a:avLst/>
          </a:prstGeom>
          <a:noFill/>
          <a:ln w="76200">
            <a:solidFill>
              <a:srgbClr val="009900"/>
            </a:solidFill>
            <a:round/>
            <a:headEnd/>
            <a:tailEnd/>
          </a:ln>
          <a:effectLst/>
        </p:spPr>
        <p:txBody>
          <a:bodyPr/>
          <a:lstStyle/>
          <a:p>
            <a:endParaRPr lang="en-GB"/>
          </a:p>
        </p:txBody>
      </p:sp>
      <p:sp>
        <p:nvSpPr>
          <p:cNvPr id="860173" name="Rectangle 13"/>
          <p:cNvSpPr>
            <a:spLocks noChangeArrowheads="1"/>
          </p:cNvSpPr>
          <p:nvPr/>
        </p:nvSpPr>
        <p:spPr bwMode="auto">
          <a:xfrm>
            <a:off x="495300" y="3292475"/>
            <a:ext cx="8077200" cy="579438"/>
          </a:xfrm>
          <a:prstGeom prst="rect">
            <a:avLst/>
          </a:prstGeom>
          <a:solidFill>
            <a:srgbClr val="99FF33"/>
          </a:solidFill>
          <a:ln w="76200" algn="ctr">
            <a:noFill/>
            <a:miter lim="800000"/>
            <a:headEnd/>
            <a:tailEnd/>
          </a:ln>
          <a:effectLst/>
        </p:spPr>
        <p:txBody>
          <a:bodyPr>
            <a:spAutoFit/>
          </a:bodyPr>
          <a:lstStyle/>
          <a:p>
            <a:pPr algn="ctr"/>
            <a:r>
              <a:rPr lang="en-US" sz="3200">
                <a:latin typeface="Arial" charset="0"/>
              </a:rPr>
              <a:t>a</a:t>
            </a:r>
            <a:r>
              <a:rPr lang="en-US" sz="3200" i="0">
                <a:latin typeface="Arial" charset="0"/>
              </a:rPr>
              <a:t> = </a:t>
            </a:r>
            <a:r>
              <a:rPr lang="en-US" sz="3200">
                <a:latin typeface="Arial" charset="0"/>
              </a:rPr>
              <a:t>q</a:t>
            </a:r>
            <a:r>
              <a:rPr lang="en-US" sz="3200" i="0">
                <a:latin typeface="Arial" charset="0"/>
              </a:rPr>
              <a:t> × </a:t>
            </a:r>
            <a:r>
              <a:rPr lang="en-US" sz="3200">
                <a:latin typeface="Arial" charset="0"/>
              </a:rPr>
              <a:t>n</a:t>
            </a:r>
            <a:r>
              <a:rPr lang="en-US" sz="3200" i="0">
                <a:latin typeface="Arial" charset="0"/>
              </a:rPr>
              <a:t> + </a:t>
            </a:r>
            <a:r>
              <a:rPr lang="en-US" sz="3200">
                <a:latin typeface="Arial" charset="0"/>
              </a:rPr>
              <a:t>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5A40C261-857E-4ED6-8C40-6316A8DE58A7}" type="slidenum">
              <a:rPr lang="en-US"/>
              <a:pPr/>
              <a:t>65</a:t>
            </a:fld>
            <a:endParaRPr lang="en-US"/>
          </a:p>
        </p:txBody>
      </p:sp>
      <p:sp>
        <p:nvSpPr>
          <p:cNvPr id="76595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7659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76595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7659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7659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76595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7659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765961" name="Rectangle 9"/>
          <p:cNvSpPr>
            <a:spLocks noChangeArrowheads="1"/>
          </p:cNvSpPr>
          <p:nvPr/>
        </p:nvSpPr>
        <p:spPr bwMode="auto">
          <a:xfrm>
            <a:off x="228600" y="1065213"/>
            <a:ext cx="8686800" cy="830997"/>
          </a:xfrm>
          <a:prstGeom prst="rect">
            <a:avLst/>
          </a:prstGeom>
          <a:solidFill>
            <a:schemeClr val="bg1"/>
          </a:solidFill>
          <a:ln w="9525">
            <a:noFill/>
            <a:miter lim="800000"/>
            <a:headEnd/>
            <a:tailEnd/>
          </a:ln>
          <a:effectLst/>
        </p:spPr>
        <p:txBody>
          <a:bodyPr>
            <a:spAutoFit/>
          </a:bodyPr>
          <a:lstStyle/>
          <a:p>
            <a:pPr algn="just"/>
            <a:r>
              <a:rPr lang="en-US" sz="2400" dirty="0"/>
              <a:t>Assume that a = </a:t>
            </a:r>
            <a:r>
              <a:rPr lang="en-US" sz="2400" dirty="0">
                <a:latin typeface="Times New Roman" pitchFamily="18" charset="0"/>
                <a:cs typeface="Times New Roman" pitchFamily="18" charset="0"/>
              </a:rPr>
              <a:t>255</a:t>
            </a:r>
            <a:r>
              <a:rPr lang="en-US" sz="2400" dirty="0"/>
              <a:t> and n = 11. We can find q = 23 and R = 2 using the division algorithm.</a:t>
            </a:r>
          </a:p>
        </p:txBody>
      </p:sp>
      <p:sp>
        <p:nvSpPr>
          <p:cNvPr id="765962" name="Text Box 10"/>
          <p:cNvSpPr txBox="1">
            <a:spLocks noChangeArrowheads="1"/>
          </p:cNvSpPr>
          <p:nvPr/>
        </p:nvSpPr>
        <p:spPr bwMode="auto">
          <a:xfrm>
            <a:off x="1143000" y="74613"/>
            <a:ext cx="3657600" cy="579437"/>
          </a:xfrm>
          <a:prstGeom prst="rect">
            <a:avLst/>
          </a:prstGeom>
          <a:noFill/>
          <a:ln w="9525">
            <a:noFill/>
            <a:miter lim="800000"/>
            <a:headEnd/>
            <a:tailEnd/>
          </a:ln>
          <a:effectLst/>
        </p:spPr>
        <p:txBody>
          <a:bodyPr wrap="square">
            <a:spAutoFit/>
          </a:bodyPr>
          <a:lstStyle/>
          <a:p>
            <a:r>
              <a:rPr lang="en-US" sz="3200" dirty="0">
                <a:latin typeface="Times New Roman" pitchFamily="18" charset="0"/>
                <a:cs typeface="Times New Roman" pitchFamily="18" charset="0"/>
              </a:rPr>
              <a:t>2.1.3  Continued</a:t>
            </a:r>
          </a:p>
        </p:txBody>
      </p:sp>
      <p:pic>
        <p:nvPicPr>
          <p:cNvPr id="765963" name="Picture 11"/>
          <p:cNvPicPr>
            <a:picLocks noChangeAspect="1" noChangeArrowheads="1"/>
          </p:cNvPicPr>
          <p:nvPr/>
        </p:nvPicPr>
        <p:blipFill>
          <a:blip r:embed="rId3"/>
          <a:srcRect/>
          <a:stretch>
            <a:fillRect/>
          </a:stretch>
        </p:blipFill>
        <p:spPr bwMode="auto">
          <a:xfrm>
            <a:off x="1403350" y="3079750"/>
            <a:ext cx="5073650" cy="3092450"/>
          </a:xfrm>
          <a:prstGeom prst="rect">
            <a:avLst/>
          </a:prstGeom>
          <a:noFill/>
          <a:ln w="9525">
            <a:noFill/>
            <a:miter lim="800000"/>
            <a:headEnd/>
            <a:tailEnd/>
          </a:ln>
          <a:effectLst/>
        </p:spPr>
      </p:pic>
      <p:sp>
        <p:nvSpPr>
          <p:cNvPr id="765964" name="Text Box 12"/>
          <p:cNvSpPr txBox="1">
            <a:spLocks noChangeArrowheads="1"/>
          </p:cNvSpPr>
          <p:nvPr/>
        </p:nvSpPr>
        <p:spPr bwMode="auto">
          <a:xfrm>
            <a:off x="1143000" y="2209801"/>
            <a:ext cx="7315200" cy="830997"/>
          </a:xfrm>
          <a:prstGeom prst="rect">
            <a:avLst/>
          </a:prstGeom>
          <a:noFill/>
          <a:ln w="9525">
            <a:noFill/>
            <a:miter lim="800000"/>
            <a:headEnd/>
            <a:tailEnd/>
          </a:ln>
          <a:effectLst/>
        </p:spPr>
        <p:txBody>
          <a:bodyPr wrap="square">
            <a:spAutoFit/>
          </a:bodyPr>
          <a:lstStyle/>
          <a:p>
            <a:r>
              <a:rPr lang="en-US" sz="2400" i="0" dirty="0">
                <a:solidFill>
                  <a:schemeClr val="folHlink"/>
                </a:solidFill>
                <a:latin typeface="Times New Roman" pitchFamily="18" charset="0"/>
                <a:cs typeface="Times New Roman" pitchFamily="18" charset="0"/>
              </a:rPr>
              <a:t>Figure 2.3  </a:t>
            </a:r>
            <a:r>
              <a:rPr lang="en-US" sz="2400" dirty="0">
                <a:latin typeface="Times New Roman" pitchFamily="18" charset="0"/>
                <a:cs typeface="Times New Roman" pitchFamily="18" charset="0"/>
              </a:rPr>
              <a:t>Example 2.2, finding the quotient and the remainder</a:t>
            </a:r>
          </a:p>
        </p:txBody>
      </p:sp>
      <p:sp>
        <p:nvSpPr>
          <p:cNvPr id="765965" name="Text Box 13"/>
          <p:cNvSpPr txBox="1">
            <a:spLocks noChangeArrowheads="1"/>
          </p:cNvSpPr>
          <p:nvPr/>
        </p:nvSpPr>
        <p:spPr bwMode="auto">
          <a:xfrm>
            <a:off x="1143000" y="533400"/>
            <a:ext cx="2209800" cy="457200"/>
          </a:xfrm>
          <a:prstGeom prst="rect">
            <a:avLst/>
          </a:prstGeom>
          <a:solidFill>
            <a:schemeClr val="folHlink"/>
          </a:solidFill>
          <a:ln w="9525">
            <a:noFill/>
            <a:miter lim="800000"/>
            <a:headEnd/>
            <a:tailEnd/>
          </a:ln>
          <a:effectLst/>
        </p:spPr>
        <p:txBody>
          <a:bodyPr wrap="square">
            <a:spAutoFit/>
          </a:bodyPr>
          <a:lstStyle/>
          <a:p>
            <a:r>
              <a:rPr lang="en-US" sz="2400" i="0" dirty="0">
                <a:solidFill>
                  <a:schemeClr val="bg1"/>
                </a:solidFill>
              </a:rPr>
              <a:t>Example 2.2</a:t>
            </a:r>
            <a:endParaRPr 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425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42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426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42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42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426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42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4266" name="Text Box 10"/>
          <p:cNvSpPr txBox="1">
            <a:spLocks noChangeArrowheads="1"/>
          </p:cNvSpPr>
          <p:nvPr/>
        </p:nvSpPr>
        <p:spPr bwMode="auto">
          <a:xfrm>
            <a:off x="1143000" y="74613"/>
            <a:ext cx="3886200" cy="579437"/>
          </a:xfrm>
          <a:prstGeom prst="rect">
            <a:avLst/>
          </a:prstGeom>
          <a:noFill/>
          <a:ln w="9525">
            <a:noFill/>
            <a:miter lim="800000"/>
            <a:headEnd/>
            <a:tailEnd/>
          </a:ln>
          <a:effectLst/>
        </p:spPr>
        <p:txBody>
          <a:bodyPr wrap="square">
            <a:spAutoFit/>
          </a:bodyPr>
          <a:lstStyle/>
          <a:p>
            <a:r>
              <a:rPr lang="en-US" sz="3200" dirty="0">
                <a:latin typeface="Times New Roman" pitchFamily="18" charset="0"/>
                <a:cs typeface="Times New Roman" pitchFamily="18" charset="0"/>
              </a:rPr>
              <a:t>2.1.3  Continued</a:t>
            </a:r>
          </a:p>
        </p:txBody>
      </p:sp>
      <p:sp>
        <p:nvSpPr>
          <p:cNvPr id="864268" name="Text Box 12"/>
          <p:cNvSpPr txBox="1">
            <a:spLocks noChangeArrowheads="1"/>
          </p:cNvSpPr>
          <p:nvPr/>
        </p:nvSpPr>
        <p:spPr bwMode="auto">
          <a:xfrm>
            <a:off x="1143000" y="609600"/>
            <a:ext cx="5562600" cy="461665"/>
          </a:xfrm>
          <a:prstGeom prst="rect">
            <a:avLst/>
          </a:prstGeom>
          <a:noFill/>
          <a:ln w="9525">
            <a:noFill/>
            <a:miter lim="800000"/>
            <a:headEnd/>
            <a:tailEnd/>
          </a:ln>
          <a:effectLst/>
        </p:spPr>
        <p:txBody>
          <a:bodyPr wrap="square">
            <a:spAutoFit/>
          </a:bodyPr>
          <a:lstStyle/>
          <a:p>
            <a:r>
              <a:rPr lang="en-US" sz="2400" i="0" dirty="0">
                <a:solidFill>
                  <a:schemeClr val="folHlink"/>
                </a:solidFill>
                <a:latin typeface="Times New Roman" pitchFamily="18" charset="0"/>
                <a:cs typeface="Times New Roman" pitchFamily="18" charset="0"/>
              </a:rPr>
              <a:t>Figure 2.4 </a:t>
            </a:r>
            <a:r>
              <a:rPr lang="en-US" sz="2400" dirty="0">
                <a:latin typeface="Times New Roman" pitchFamily="18" charset="0"/>
                <a:cs typeface="Times New Roman" pitchFamily="18" charset="0"/>
              </a:rPr>
              <a:t>Division algorithm for integers</a:t>
            </a:r>
          </a:p>
        </p:txBody>
      </p:sp>
      <p:pic>
        <p:nvPicPr>
          <p:cNvPr id="864269" name="Picture 13"/>
          <p:cNvPicPr>
            <a:picLocks noChangeAspect="1" noChangeArrowheads="1"/>
          </p:cNvPicPr>
          <p:nvPr/>
        </p:nvPicPr>
        <p:blipFill>
          <a:blip r:embed="rId3"/>
          <a:srcRect/>
          <a:stretch>
            <a:fillRect/>
          </a:stretch>
        </p:blipFill>
        <p:spPr bwMode="auto">
          <a:xfrm>
            <a:off x="1409700" y="2362200"/>
            <a:ext cx="6362700" cy="317341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46D090B9-07F2-41F1-85CE-A0CC20E17A4E}" type="slidenum">
              <a:rPr lang="en-US"/>
              <a:pPr/>
              <a:t>67</a:t>
            </a:fld>
            <a:endParaRPr lang="en-US"/>
          </a:p>
        </p:txBody>
      </p:sp>
      <p:sp>
        <p:nvSpPr>
          <p:cNvPr id="868354" name="Text Box 2"/>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2.3</a:t>
            </a:r>
            <a:endParaRPr lang="en-US" sz="2000">
              <a:solidFill>
                <a:schemeClr val="bg1"/>
              </a:solidFill>
            </a:endParaRPr>
          </a:p>
        </p:txBody>
      </p:sp>
      <p:sp>
        <p:nvSpPr>
          <p:cNvPr id="868355"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835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8357"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835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835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8360"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836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68362" name="Text Box 10"/>
          <p:cNvSpPr txBox="1">
            <a:spLocks noChangeArrowheads="1"/>
          </p:cNvSpPr>
          <p:nvPr/>
        </p:nvSpPr>
        <p:spPr bwMode="auto">
          <a:xfrm>
            <a:off x="1143000" y="0"/>
            <a:ext cx="3962400" cy="579438"/>
          </a:xfrm>
          <a:prstGeom prst="rect">
            <a:avLst/>
          </a:prstGeom>
          <a:noFill/>
          <a:ln w="9525">
            <a:noFill/>
            <a:miter lim="800000"/>
            <a:headEnd/>
            <a:tailEnd/>
          </a:ln>
          <a:effectLst/>
        </p:spPr>
        <p:txBody>
          <a:bodyPr wrap="square">
            <a:spAutoFit/>
          </a:bodyPr>
          <a:lstStyle/>
          <a:p>
            <a:r>
              <a:rPr lang="en-US" sz="3200" dirty="0">
                <a:latin typeface="Times New Roman" pitchFamily="18" charset="0"/>
                <a:cs typeface="Times New Roman" pitchFamily="18" charset="0"/>
              </a:rPr>
              <a:t>2.1.3   Continued</a:t>
            </a:r>
          </a:p>
        </p:txBody>
      </p:sp>
      <p:sp>
        <p:nvSpPr>
          <p:cNvPr id="868363" name="Rectangle 11"/>
          <p:cNvSpPr>
            <a:spLocks noChangeArrowheads="1"/>
          </p:cNvSpPr>
          <p:nvPr/>
        </p:nvSpPr>
        <p:spPr bwMode="auto">
          <a:xfrm>
            <a:off x="152400" y="1130300"/>
            <a:ext cx="8229600" cy="1569660"/>
          </a:xfrm>
          <a:prstGeom prst="rect">
            <a:avLst/>
          </a:prstGeom>
          <a:noFill/>
          <a:ln w="9525">
            <a:noFill/>
            <a:miter lim="800000"/>
            <a:headEnd/>
            <a:tailEnd/>
          </a:ln>
          <a:effectLst/>
        </p:spPr>
        <p:txBody>
          <a:bodyPr anchor="ctr">
            <a:spAutoFit/>
          </a:bodyPr>
          <a:lstStyle/>
          <a:p>
            <a:pPr algn="just" eaLnBrk="1" hangingPunct="1"/>
            <a:r>
              <a:rPr lang="en-US" sz="2400" i="0" dirty="0">
                <a:latin typeface="Times New Roman" pitchFamily="18" charset="0"/>
                <a:cs typeface="Times New Roman" pitchFamily="18" charset="0"/>
              </a:rPr>
              <a:t>When we use a computer or a calculator, </a:t>
            </a:r>
            <a:r>
              <a:rPr lang="en-US" sz="2400" dirty="0">
                <a:latin typeface="Times New Roman" pitchFamily="18" charset="0"/>
                <a:cs typeface="Times New Roman" pitchFamily="18" charset="0"/>
              </a:rPr>
              <a:t>r</a:t>
            </a:r>
            <a:r>
              <a:rPr lang="en-US" sz="2400" i="0" dirty="0">
                <a:latin typeface="Times New Roman" pitchFamily="18" charset="0"/>
                <a:cs typeface="Times New Roman" pitchFamily="18" charset="0"/>
              </a:rPr>
              <a:t> and </a:t>
            </a:r>
            <a:r>
              <a:rPr lang="en-US" sz="2400" dirty="0">
                <a:latin typeface="Times New Roman" pitchFamily="18" charset="0"/>
                <a:cs typeface="Times New Roman" pitchFamily="18" charset="0"/>
              </a:rPr>
              <a:t>q</a:t>
            </a:r>
            <a:r>
              <a:rPr lang="en-US" sz="2400" i="0" dirty="0">
                <a:latin typeface="Times New Roman" pitchFamily="18" charset="0"/>
                <a:cs typeface="Times New Roman" pitchFamily="18" charset="0"/>
              </a:rPr>
              <a:t> are negative when </a:t>
            </a:r>
            <a:r>
              <a:rPr lang="en-US" sz="2400" dirty="0">
                <a:latin typeface="Times New Roman" pitchFamily="18" charset="0"/>
                <a:cs typeface="Times New Roman" pitchFamily="18" charset="0"/>
              </a:rPr>
              <a:t>a</a:t>
            </a:r>
            <a:r>
              <a:rPr lang="en-US" sz="2400" i="0" dirty="0">
                <a:latin typeface="Times New Roman" pitchFamily="18" charset="0"/>
                <a:cs typeface="Times New Roman" pitchFamily="18" charset="0"/>
              </a:rPr>
              <a:t> is negative. How can we apply the restriction that </a:t>
            </a:r>
            <a:r>
              <a:rPr lang="en-US" sz="2400" dirty="0">
                <a:latin typeface="Times New Roman" pitchFamily="18" charset="0"/>
                <a:cs typeface="Times New Roman" pitchFamily="18" charset="0"/>
              </a:rPr>
              <a:t>r </a:t>
            </a:r>
            <a:r>
              <a:rPr lang="en-US" sz="2400" i="0" dirty="0">
                <a:latin typeface="Times New Roman" pitchFamily="18" charset="0"/>
                <a:cs typeface="Times New Roman" pitchFamily="18" charset="0"/>
              </a:rPr>
              <a:t>needs to be positive? The solution is simple, we decrement the value of </a:t>
            </a:r>
            <a:r>
              <a:rPr lang="en-US" sz="2400" dirty="0">
                <a:latin typeface="Times New Roman" pitchFamily="18" charset="0"/>
                <a:cs typeface="Times New Roman" pitchFamily="18" charset="0"/>
              </a:rPr>
              <a:t>q</a:t>
            </a:r>
            <a:r>
              <a:rPr lang="en-US" sz="2400" i="0" dirty="0">
                <a:latin typeface="Times New Roman" pitchFamily="18" charset="0"/>
                <a:cs typeface="Times New Roman" pitchFamily="18" charset="0"/>
              </a:rPr>
              <a:t> by 1 and we add the value of </a:t>
            </a:r>
            <a:r>
              <a:rPr lang="en-US" sz="2400" dirty="0">
                <a:latin typeface="Times New Roman" pitchFamily="18" charset="0"/>
                <a:cs typeface="Times New Roman" pitchFamily="18" charset="0"/>
              </a:rPr>
              <a:t>n</a:t>
            </a:r>
            <a:r>
              <a:rPr lang="en-US" sz="2400" i="0" dirty="0">
                <a:latin typeface="Times New Roman" pitchFamily="18" charset="0"/>
                <a:cs typeface="Times New Roman" pitchFamily="18" charset="0"/>
              </a:rPr>
              <a:t> to </a:t>
            </a:r>
            <a:r>
              <a:rPr lang="en-US" sz="2400" dirty="0">
                <a:latin typeface="Times New Roman" pitchFamily="18" charset="0"/>
                <a:cs typeface="Times New Roman" pitchFamily="18" charset="0"/>
              </a:rPr>
              <a:t>r</a:t>
            </a:r>
            <a:r>
              <a:rPr lang="en-US" sz="2400" i="0" dirty="0">
                <a:latin typeface="Times New Roman" pitchFamily="18" charset="0"/>
                <a:cs typeface="Times New Roman" pitchFamily="18" charset="0"/>
              </a:rPr>
              <a:t> to make it positive.</a:t>
            </a:r>
          </a:p>
        </p:txBody>
      </p:sp>
      <p:pic>
        <p:nvPicPr>
          <p:cNvPr id="868367" name="Picture 15"/>
          <p:cNvPicPr>
            <a:picLocks noChangeAspect="1" noChangeArrowheads="1"/>
          </p:cNvPicPr>
          <p:nvPr/>
        </p:nvPicPr>
        <p:blipFill>
          <a:blip r:embed="rId3"/>
          <a:srcRect/>
          <a:stretch>
            <a:fillRect/>
          </a:stretch>
        </p:blipFill>
        <p:spPr bwMode="auto">
          <a:xfrm>
            <a:off x="87313" y="3986213"/>
            <a:ext cx="8675687" cy="58578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Slide Number Placeholder 1"/>
          <p:cNvSpPr>
            <a:spLocks noGrp="1"/>
          </p:cNvSpPr>
          <p:nvPr>
            <p:ph type="sldNum" sz="quarter" idx="10"/>
          </p:nvPr>
        </p:nvSpPr>
        <p:spPr/>
        <p:txBody>
          <a:bodyPr/>
          <a:lstStyle/>
          <a:p>
            <a:r>
              <a:rPr lang="en-US"/>
              <a:t>2.</a:t>
            </a:r>
            <a:fld id="{5002D934-F5FA-4D87-8162-6B4060EE70A3}" type="slidenum">
              <a:rPr lang="en-US"/>
              <a:pPr/>
              <a:t>68</a:t>
            </a:fld>
            <a:endParaRPr lang="en-US"/>
          </a:p>
        </p:txBody>
      </p:sp>
      <p:sp>
        <p:nvSpPr>
          <p:cNvPr id="8724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24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24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24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24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24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24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2457" name="Rectangle 9"/>
          <p:cNvSpPr>
            <a:spLocks noChangeArrowheads="1"/>
          </p:cNvSpPr>
          <p:nvPr/>
        </p:nvSpPr>
        <p:spPr bwMode="auto">
          <a:xfrm>
            <a:off x="228600" y="1066800"/>
            <a:ext cx="8686800" cy="946150"/>
          </a:xfrm>
          <a:prstGeom prst="rect">
            <a:avLst/>
          </a:prstGeom>
          <a:solidFill>
            <a:schemeClr val="bg1"/>
          </a:solidFill>
          <a:ln w="9525">
            <a:noFill/>
            <a:miter lim="800000"/>
            <a:headEnd/>
            <a:tailEnd/>
          </a:ln>
          <a:effectLst/>
        </p:spPr>
        <p:txBody>
          <a:bodyPr>
            <a:spAutoFit/>
          </a:bodyPr>
          <a:lstStyle/>
          <a:p>
            <a:pPr algn="just"/>
            <a:r>
              <a:rPr lang="en-US" sz="2800" dirty="0">
                <a:latin typeface="Times New Roman" pitchFamily="18" charset="0"/>
                <a:cs typeface="Times New Roman" pitchFamily="18" charset="0"/>
              </a:rPr>
              <a:t>If a is not zero and we let  r = 0 in the division relation, we get</a:t>
            </a:r>
          </a:p>
        </p:txBody>
      </p:sp>
      <p:sp>
        <p:nvSpPr>
          <p:cNvPr id="872458" name="Text Box 10"/>
          <p:cNvSpPr txBox="1">
            <a:spLocks noChangeArrowheads="1"/>
          </p:cNvSpPr>
          <p:nvPr/>
        </p:nvSpPr>
        <p:spPr bwMode="auto">
          <a:xfrm>
            <a:off x="1143000" y="0"/>
            <a:ext cx="3733800" cy="579438"/>
          </a:xfrm>
          <a:prstGeom prst="rect">
            <a:avLst/>
          </a:prstGeom>
          <a:noFill/>
          <a:ln w="9525">
            <a:noFill/>
            <a:miter lim="800000"/>
            <a:headEnd/>
            <a:tailEnd/>
          </a:ln>
          <a:effectLst/>
        </p:spPr>
        <p:txBody>
          <a:bodyPr wrap="square">
            <a:spAutoFit/>
          </a:bodyPr>
          <a:lstStyle/>
          <a:p>
            <a:r>
              <a:rPr lang="en-US" sz="3200" dirty="0">
                <a:solidFill>
                  <a:schemeClr val="hlink"/>
                </a:solidFill>
                <a:latin typeface="Times New Roman" pitchFamily="18" charset="0"/>
                <a:cs typeface="Times New Roman" pitchFamily="18" charset="0"/>
              </a:rPr>
              <a:t>2.1.4  </a:t>
            </a:r>
            <a:r>
              <a:rPr lang="en-US" sz="3200" dirty="0" err="1">
                <a:solidFill>
                  <a:schemeClr val="hlink"/>
                </a:solidFill>
                <a:latin typeface="Times New Roman" pitchFamily="18" charset="0"/>
                <a:cs typeface="Times New Roman" pitchFamily="18" charset="0"/>
              </a:rPr>
              <a:t>Divisbility</a:t>
            </a:r>
            <a:endParaRPr lang="en-US" sz="3200" dirty="0">
              <a:solidFill>
                <a:schemeClr val="hlink"/>
              </a:solidFill>
              <a:latin typeface="Times New Roman" pitchFamily="18" charset="0"/>
              <a:cs typeface="Times New Roman" pitchFamily="18" charset="0"/>
            </a:endParaRPr>
          </a:p>
        </p:txBody>
      </p:sp>
      <p:sp>
        <p:nvSpPr>
          <p:cNvPr id="872459" name="Line 11"/>
          <p:cNvSpPr>
            <a:spLocks noChangeShapeType="1"/>
          </p:cNvSpPr>
          <p:nvPr/>
        </p:nvSpPr>
        <p:spPr bwMode="auto">
          <a:xfrm>
            <a:off x="457200" y="2651125"/>
            <a:ext cx="8153400" cy="0"/>
          </a:xfrm>
          <a:prstGeom prst="line">
            <a:avLst/>
          </a:prstGeom>
          <a:noFill/>
          <a:ln w="76200">
            <a:solidFill>
              <a:srgbClr val="009900"/>
            </a:solidFill>
            <a:round/>
            <a:headEnd/>
            <a:tailEnd/>
          </a:ln>
          <a:effectLst/>
        </p:spPr>
        <p:txBody>
          <a:bodyPr/>
          <a:lstStyle/>
          <a:p>
            <a:endParaRPr lang="en-GB"/>
          </a:p>
        </p:txBody>
      </p:sp>
      <p:sp>
        <p:nvSpPr>
          <p:cNvPr id="872460" name="Line 12"/>
          <p:cNvSpPr>
            <a:spLocks noChangeShapeType="1"/>
          </p:cNvSpPr>
          <p:nvPr/>
        </p:nvSpPr>
        <p:spPr bwMode="auto">
          <a:xfrm>
            <a:off x="458788" y="3413125"/>
            <a:ext cx="8153400" cy="0"/>
          </a:xfrm>
          <a:prstGeom prst="line">
            <a:avLst/>
          </a:prstGeom>
          <a:noFill/>
          <a:ln w="76200">
            <a:solidFill>
              <a:srgbClr val="009900"/>
            </a:solidFill>
            <a:round/>
            <a:headEnd/>
            <a:tailEnd/>
          </a:ln>
          <a:effectLst/>
        </p:spPr>
        <p:txBody>
          <a:bodyPr/>
          <a:lstStyle/>
          <a:p>
            <a:endParaRPr lang="en-GB"/>
          </a:p>
        </p:txBody>
      </p:sp>
      <p:sp>
        <p:nvSpPr>
          <p:cNvPr id="872461" name="Rectangle 13"/>
          <p:cNvSpPr>
            <a:spLocks noChangeArrowheads="1"/>
          </p:cNvSpPr>
          <p:nvPr/>
        </p:nvSpPr>
        <p:spPr bwMode="auto">
          <a:xfrm>
            <a:off x="495300" y="2743200"/>
            <a:ext cx="8077200" cy="579438"/>
          </a:xfrm>
          <a:prstGeom prst="rect">
            <a:avLst/>
          </a:prstGeom>
          <a:solidFill>
            <a:srgbClr val="99FF33"/>
          </a:solidFill>
          <a:ln w="76200" algn="ctr">
            <a:noFill/>
            <a:miter lim="800000"/>
            <a:headEnd/>
            <a:tailEnd/>
          </a:ln>
          <a:effectLst/>
        </p:spPr>
        <p:txBody>
          <a:bodyPr>
            <a:spAutoFit/>
          </a:bodyPr>
          <a:lstStyle/>
          <a:p>
            <a:pPr algn="ctr"/>
            <a:r>
              <a:rPr lang="en-US" sz="3200" dirty="0">
                <a:latin typeface="Arial" charset="0"/>
              </a:rPr>
              <a:t>a = q × n</a:t>
            </a:r>
          </a:p>
        </p:txBody>
      </p:sp>
      <p:sp>
        <p:nvSpPr>
          <p:cNvPr id="872462" name="Rectangle 14"/>
          <p:cNvSpPr>
            <a:spLocks noChangeArrowheads="1"/>
          </p:cNvSpPr>
          <p:nvPr/>
        </p:nvSpPr>
        <p:spPr bwMode="auto">
          <a:xfrm>
            <a:off x="381000" y="3762375"/>
            <a:ext cx="3810000" cy="519113"/>
          </a:xfrm>
          <a:prstGeom prst="rect">
            <a:avLst/>
          </a:prstGeom>
          <a:solidFill>
            <a:schemeClr val="bg1"/>
          </a:solidFill>
          <a:ln w="9525">
            <a:noFill/>
            <a:miter lim="800000"/>
            <a:headEnd/>
            <a:tailEnd/>
          </a:ln>
          <a:effectLst/>
        </p:spPr>
        <p:txBody>
          <a:bodyPr>
            <a:spAutoFit/>
          </a:bodyPr>
          <a:lstStyle/>
          <a:p>
            <a:pPr algn="just"/>
            <a:r>
              <a:rPr lang="en-US" sz="2800" dirty="0">
                <a:latin typeface="Times New Roman" pitchFamily="18" charset="0"/>
                <a:cs typeface="Times New Roman" pitchFamily="18" charset="0"/>
              </a:rPr>
              <a:t>If the remainder is zero, </a:t>
            </a:r>
          </a:p>
        </p:txBody>
      </p:sp>
      <p:pic>
        <p:nvPicPr>
          <p:cNvPr id="872463" name="Picture 15"/>
          <p:cNvPicPr>
            <a:picLocks noChangeAspect="1" noChangeArrowheads="1"/>
          </p:cNvPicPr>
          <p:nvPr/>
        </p:nvPicPr>
        <p:blipFill>
          <a:blip r:embed="rId3"/>
          <a:srcRect/>
          <a:stretch>
            <a:fillRect/>
          </a:stretch>
        </p:blipFill>
        <p:spPr bwMode="auto">
          <a:xfrm>
            <a:off x="4787900" y="4676775"/>
            <a:ext cx="968375" cy="488950"/>
          </a:xfrm>
          <a:prstGeom prst="rect">
            <a:avLst/>
          </a:prstGeom>
          <a:noFill/>
          <a:ln w="9525">
            <a:noFill/>
            <a:miter lim="800000"/>
            <a:headEnd/>
            <a:tailEnd/>
          </a:ln>
          <a:effectLst/>
        </p:spPr>
      </p:pic>
      <p:pic>
        <p:nvPicPr>
          <p:cNvPr id="872464" name="Picture 16"/>
          <p:cNvPicPr>
            <a:picLocks noChangeAspect="1" noChangeArrowheads="1"/>
          </p:cNvPicPr>
          <p:nvPr/>
        </p:nvPicPr>
        <p:blipFill>
          <a:blip r:embed="rId4"/>
          <a:srcRect/>
          <a:stretch>
            <a:fillRect/>
          </a:stretch>
        </p:blipFill>
        <p:spPr bwMode="auto">
          <a:xfrm>
            <a:off x="4108450" y="3886200"/>
            <a:ext cx="768350" cy="422275"/>
          </a:xfrm>
          <a:prstGeom prst="rect">
            <a:avLst/>
          </a:prstGeom>
          <a:noFill/>
          <a:ln w="9525">
            <a:noFill/>
            <a:miter lim="800000"/>
            <a:headEnd/>
            <a:tailEnd/>
          </a:ln>
          <a:effectLst/>
        </p:spPr>
      </p:pic>
      <p:sp>
        <p:nvSpPr>
          <p:cNvPr id="872465" name="Rectangle 17"/>
          <p:cNvSpPr>
            <a:spLocks noChangeArrowheads="1"/>
          </p:cNvSpPr>
          <p:nvPr/>
        </p:nvSpPr>
        <p:spPr bwMode="auto">
          <a:xfrm>
            <a:off x="381000" y="4572000"/>
            <a:ext cx="4114800" cy="954107"/>
          </a:xfrm>
          <a:prstGeom prst="rect">
            <a:avLst/>
          </a:prstGeom>
          <a:solidFill>
            <a:schemeClr val="bg1"/>
          </a:solidFill>
          <a:ln w="9525">
            <a:noFill/>
            <a:miter lim="800000"/>
            <a:headEnd/>
            <a:tailEnd/>
          </a:ln>
          <a:effectLst/>
        </p:spPr>
        <p:txBody>
          <a:bodyPr wrap="square">
            <a:spAutoFit/>
          </a:bodyPr>
          <a:lstStyle/>
          <a:p>
            <a:pPr algn="just"/>
            <a:r>
              <a:rPr lang="en-US" sz="2800" dirty="0">
                <a:latin typeface="Times New Roman" pitchFamily="18" charset="0"/>
                <a:cs typeface="Times New Roman" pitchFamily="18" charset="0"/>
              </a:rPr>
              <a:t>If the remainder is not zero,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04E9293B-8EB0-4CB0-8055-438D5554E217}" type="slidenum">
              <a:rPr lang="en-US"/>
              <a:pPr/>
              <a:t>69</a:t>
            </a:fld>
            <a:endParaRPr lang="en-US"/>
          </a:p>
        </p:txBody>
      </p:sp>
      <p:sp>
        <p:nvSpPr>
          <p:cNvPr id="874498" name="Text Box 2"/>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2.4</a:t>
            </a:r>
            <a:endParaRPr lang="en-US" sz="2000">
              <a:solidFill>
                <a:schemeClr val="bg1"/>
              </a:solidFill>
            </a:endParaRPr>
          </a:p>
        </p:txBody>
      </p:sp>
      <p:sp>
        <p:nvSpPr>
          <p:cNvPr id="874499"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450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4501"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450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450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4504"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450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4506" name="Text Box 10"/>
          <p:cNvSpPr txBox="1">
            <a:spLocks noChangeArrowheads="1"/>
          </p:cNvSpPr>
          <p:nvPr/>
        </p:nvSpPr>
        <p:spPr bwMode="auto">
          <a:xfrm>
            <a:off x="1143000" y="0"/>
            <a:ext cx="3810000" cy="579438"/>
          </a:xfrm>
          <a:prstGeom prst="rect">
            <a:avLst/>
          </a:prstGeom>
          <a:noFill/>
          <a:ln w="9525">
            <a:noFill/>
            <a:miter lim="800000"/>
            <a:headEnd/>
            <a:tailEnd/>
          </a:ln>
          <a:effectLst/>
        </p:spPr>
        <p:txBody>
          <a:bodyPr wrap="square">
            <a:spAutoFit/>
          </a:bodyPr>
          <a:lstStyle/>
          <a:p>
            <a:r>
              <a:rPr lang="en-US" sz="3200" dirty="0">
                <a:latin typeface="Times New Roman" pitchFamily="18" charset="0"/>
                <a:cs typeface="Times New Roman" pitchFamily="18" charset="0"/>
              </a:rPr>
              <a:t>2.1.4   Continued</a:t>
            </a:r>
          </a:p>
        </p:txBody>
      </p:sp>
      <p:sp>
        <p:nvSpPr>
          <p:cNvPr id="874507" name="Rectangle 11"/>
          <p:cNvSpPr>
            <a:spLocks noChangeArrowheads="1"/>
          </p:cNvSpPr>
          <p:nvPr/>
        </p:nvSpPr>
        <p:spPr bwMode="auto">
          <a:xfrm>
            <a:off x="304800" y="1219200"/>
            <a:ext cx="8229600" cy="830997"/>
          </a:xfrm>
          <a:prstGeom prst="rect">
            <a:avLst/>
          </a:prstGeom>
          <a:noFill/>
          <a:ln w="9525">
            <a:noFill/>
            <a:miter lim="800000"/>
            <a:headEnd/>
            <a:tailEnd/>
          </a:ln>
          <a:effectLst/>
        </p:spPr>
        <p:txBody>
          <a:bodyPr anchor="ctr">
            <a:spAutoFit/>
          </a:bodyPr>
          <a:lstStyle/>
          <a:p>
            <a:pPr marL="457200" indent="-457200" algn="just" eaLnBrk="1" hangingPunct="1">
              <a:buFontTx/>
              <a:buAutoNum type="alphaLcPeriod"/>
            </a:pPr>
            <a:r>
              <a:rPr lang="en-US" sz="2400" i="0" dirty="0">
                <a:latin typeface="Times New Roman" pitchFamily="18" charset="0"/>
                <a:cs typeface="Times New Roman" pitchFamily="18" charset="0"/>
              </a:rPr>
              <a:t>The integer 4 divides the integer 32 because 32 = 8 × 4. We show this as</a:t>
            </a:r>
          </a:p>
        </p:txBody>
      </p:sp>
      <p:sp>
        <p:nvSpPr>
          <p:cNvPr id="874510" name="Rectangle 14"/>
          <p:cNvSpPr>
            <a:spLocks noChangeArrowheads="1"/>
          </p:cNvSpPr>
          <p:nvPr/>
        </p:nvSpPr>
        <p:spPr bwMode="auto">
          <a:xfrm>
            <a:off x="304800" y="3200400"/>
            <a:ext cx="8229600" cy="1200329"/>
          </a:xfrm>
          <a:prstGeom prst="rect">
            <a:avLst/>
          </a:prstGeom>
          <a:noFill/>
          <a:ln w="9525">
            <a:noFill/>
            <a:miter lim="800000"/>
            <a:headEnd/>
            <a:tailEnd/>
          </a:ln>
          <a:effectLst/>
        </p:spPr>
        <p:txBody>
          <a:bodyPr wrap="square" anchor="ctr">
            <a:spAutoFit/>
          </a:bodyPr>
          <a:lstStyle/>
          <a:p>
            <a:pPr marL="457200" indent="-457200" algn="just" eaLnBrk="1" hangingPunct="1"/>
            <a:r>
              <a:rPr lang="en-US" sz="2400" i="0" dirty="0">
                <a:effectLst>
                  <a:outerShdw blurRad="38100" dist="38100" dir="2700000" algn="tl">
                    <a:srgbClr val="C0C0C0"/>
                  </a:outerShdw>
                </a:effectLst>
              </a:rPr>
              <a:t>b. </a:t>
            </a:r>
            <a:r>
              <a:rPr lang="en-US" sz="2400" i="0" dirty="0" smtClean="0">
                <a:effectLst>
                  <a:outerShdw blurRad="38100" dist="38100" dir="2700000" algn="tl">
                    <a:srgbClr val="C0C0C0"/>
                  </a:outerShdw>
                </a:effectLst>
              </a:rPr>
              <a:t> </a:t>
            </a:r>
            <a:r>
              <a:rPr lang="en-US" sz="2400" i="0" dirty="0" smtClean="0">
                <a:latin typeface="Times New Roman" pitchFamily="18" charset="0"/>
                <a:cs typeface="Times New Roman" pitchFamily="18" charset="0"/>
              </a:rPr>
              <a:t>The </a:t>
            </a:r>
            <a:r>
              <a:rPr lang="en-US" sz="2400" i="0" dirty="0">
                <a:latin typeface="Times New Roman" pitchFamily="18" charset="0"/>
                <a:cs typeface="Times New Roman" pitchFamily="18" charset="0"/>
              </a:rPr>
              <a:t>number 8 does not divide the number 42 because </a:t>
            </a:r>
          </a:p>
          <a:p>
            <a:pPr marL="457200" indent="-457200" algn="just" eaLnBrk="1" hangingPunct="1"/>
            <a:r>
              <a:rPr lang="en-US" sz="2400" i="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i="0" dirty="0" smtClean="0">
                <a:latin typeface="Times New Roman" pitchFamily="18" charset="0"/>
                <a:cs typeface="Times New Roman" pitchFamily="18" charset="0"/>
              </a:rPr>
              <a:t>42 </a:t>
            </a:r>
            <a:r>
              <a:rPr lang="en-US" sz="2400" i="0" dirty="0">
                <a:latin typeface="Times New Roman" pitchFamily="18" charset="0"/>
                <a:cs typeface="Times New Roman" pitchFamily="18" charset="0"/>
              </a:rPr>
              <a:t>= 5 × 8 + 2. There is a remainder, the number 2, in the equation. We show this as </a:t>
            </a:r>
          </a:p>
        </p:txBody>
      </p:sp>
      <p:pic>
        <p:nvPicPr>
          <p:cNvPr id="874512" name="Picture 16"/>
          <p:cNvPicPr>
            <a:picLocks noChangeAspect="1" noChangeArrowheads="1"/>
          </p:cNvPicPr>
          <p:nvPr/>
        </p:nvPicPr>
        <p:blipFill>
          <a:blip r:embed="rId3"/>
          <a:srcRect/>
          <a:stretch>
            <a:fillRect/>
          </a:stretch>
        </p:blipFill>
        <p:spPr bwMode="auto">
          <a:xfrm>
            <a:off x="3810000" y="2098675"/>
            <a:ext cx="998538" cy="720725"/>
          </a:xfrm>
          <a:prstGeom prst="rect">
            <a:avLst/>
          </a:prstGeom>
          <a:noFill/>
          <a:ln w="9525">
            <a:noFill/>
            <a:miter lim="800000"/>
            <a:headEnd/>
            <a:tailEnd/>
          </a:ln>
          <a:effectLst/>
        </p:spPr>
      </p:pic>
      <p:pic>
        <p:nvPicPr>
          <p:cNvPr id="874513" name="Picture 17"/>
          <p:cNvPicPr>
            <a:picLocks noChangeAspect="1" noChangeArrowheads="1"/>
          </p:cNvPicPr>
          <p:nvPr/>
        </p:nvPicPr>
        <p:blipFill>
          <a:blip r:embed="rId4"/>
          <a:srcRect/>
          <a:stretch>
            <a:fillRect/>
          </a:stretch>
        </p:blipFill>
        <p:spPr bwMode="auto">
          <a:xfrm>
            <a:off x="3581400" y="4878388"/>
            <a:ext cx="1395413" cy="68421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33400"/>
            <a:ext cx="7848600" cy="5486400"/>
          </a:xfrm>
          <a:prstGeom prst="rect">
            <a:avLst/>
          </a:prstGeom>
        </p:spPr>
      </p:pic>
    </p:spTree>
    <p:extLst>
      <p:ext uri="{BB962C8B-B14F-4D97-AF65-F5344CB8AC3E}">
        <p14:creationId xmlns:p14="http://schemas.microsoft.com/office/powerpoint/2010/main" val="18504882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4FA35A9E-C457-460F-A5BA-FF54E0315F61}" type="slidenum">
              <a:rPr lang="en-US"/>
              <a:pPr/>
              <a:t>70</a:t>
            </a:fld>
            <a:endParaRPr lang="en-US"/>
          </a:p>
        </p:txBody>
      </p:sp>
      <p:sp>
        <p:nvSpPr>
          <p:cNvPr id="880642" name="Text Box 2"/>
          <p:cNvSpPr txBox="1">
            <a:spLocks noChangeArrowheads="1"/>
          </p:cNvSpPr>
          <p:nvPr/>
        </p:nvSpPr>
        <p:spPr bwMode="auto">
          <a:xfrm>
            <a:off x="1143000" y="533400"/>
            <a:ext cx="1536700" cy="457200"/>
          </a:xfrm>
          <a:prstGeom prst="rect">
            <a:avLst/>
          </a:prstGeom>
          <a:noFill/>
          <a:ln w="9525">
            <a:noFill/>
            <a:miter lim="800000"/>
            <a:headEnd/>
            <a:tailEnd/>
          </a:ln>
          <a:effectLst/>
        </p:spPr>
        <p:txBody>
          <a:bodyPr wrap="none">
            <a:spAutoFit/>
          </a:bodyPr>
          <a:lstStyle/>
          <a:p>
            <a:r>
              <a:rPr lang="en-US" sz="2400" i="0">
                <a:solidFill>
                  <a:schemeClr val="folHlink"/>
                </a:solidFill>
              </a:rPr>
              <a:t>Properties</a:t>
            </a:r>
            <a:endParaRPr lang="en-US" sz="2000"/>
          </a:p>
        </p:txBody>
      </p:sp>
      <p:sp>
        <p:nvSpPr>
          <p:cNvPr id="88064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064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064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064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064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064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064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0650" name="Text Box 10"/>
          <p:cNvSpPr txBox="1">
            <a:spLocks noChangeArrowheads="1"/>
          </p:cNvSpPr>
          <p:nvPr/>
        </p:nvSpPr>
        <p:spPr bwMode="auto">
          <a:xfrm>
            <a:off x="1143000" y="0"/>
            <a:ext cx="3962400" cy="579438"/>
          </a:xfrm>
          <a:prstGeom prst="rect">
            <a:avLst/>
          </a:prstGeom>
          <a:noFill/>
          <a:ln w="9525">
            <a:noFill/>
            <a:miter lim="800000"/>
            <a:headEnd/>
            <a:tailEnd/>
          </a:ln>
          <a:effectLst/>
        </p:spPr>
        <p:txBody>
          <a:bodyPr wrap="square">
            <a:spAutoFit/>
          </a:bodyPr>
          <a:lstStyle/>
          <a:p>
            <a:r>
              <a:rPr lang="en-US" sz="3200" dirty="0">
                <a:latin typeface="Times New Roman" pitchFamily="18" charset="0"/>
                <a:cs typeface="Times New Roman" pitchFamily="18" charset="0"/>
              </a:rPr>
              <a:t>2.1.4   Continued</a:t>
            </a:r>
          </a:p>
        </p:txBody>
      </p:sp>
      <p:sp>
        <p:nvSpPr>
          <p:cNvPr id="880656" name="Line 16"/>
          <p:cNvSpPr>
            <a:spLocks noChangeShapeType="1"/>
          </p:cNvSpPr>
          <p:nvPr/>
        </p:nvSpPr>
        <p:spPr bwMode="auto">
          <a:xfrm>
            <a:off x="457200" y="1295400"/>
            <a:ext cx="8153400" cy="0"/>
          </a:xfrm>
          <a:prstGeom prst="line">
            <a:avLst/>
          </a:prstGeom>
          <a:noFill/>
          <a:ln w="76200">
            <a:solidFill>
              <a:srgbClr val="009900"/>
            </a:solidFill>
            <a:round/>
            <a:headEnd/>
            <a:tailEnd/>
          </a:ln>
          <a:effectLst/>
        </p:spPr>
        <p:txBody>
          <a:bodyPr/>
          <a:lstStyle/>
          <a:p>
            <a:endParaRPr lang="en-GB"/>
          </a:p>
        </p:txBody>
      </p:sp>
      <p:sp>
        <p:nvSpPr>
          <p:cNvPr id="880657" name="Line 17"/>
          <p:cNvSpPr>
            <a:spLocks noChangeShapeType="1"/>
          </p:cNvSpPr>
          <p:nvPr/>
        </p:nvSpPr>
        <p:spPr bwMode="auto">
          <a:xfrm>
            <a:off x="458788" y="5943600"/>
            <a:ext cx="8153400" cy="0"/>
          </a:xfrm>
          <a:prstGeom prst="line">
            <a:avLst/>
          </a:prstGeom>
          <a:noFill/>
          <a:ln w="76200">
            <a:solidFill>
              <a:srgbClr val="009900"/>
            </a:solidFill>
            <a:round/>
            <a:headEnd/>
            <a:tailEnd/>
          </a:ln>
          <a:effectLst/>
        </p:spPr>
        <p:txBody>
          <a:bodyPr/>
          <a:lstStyle/>
          <a:p>
            <a:endParaRPr lang="en-GB"/>
          </a:p>
        </p:txBody>
      </p:sp>
      <p:sp>
        <p:nvSpPr>
          <p:cNvPr id="880658" name="Rectangle 18"/>
          <p:cNvSpPr>
            <a:spLocks noChangeArrowheads="1"/>
          </p:cNvSpPr>
          <p:nvPr/>
        </p:nvSpPr>
        <p:spPr bwMode="auto">
          <a:xfrm>
            <a:off x="495300" y="1387475"/>
            <a:ext cx="8077200" cy="4478338"/>
          </a:xfrm>
          <a:prstGeom prst="rect">
            <a:avLst/>
          </a:prstGeom>
          <a:solidFill>
            <a:srgbClr val="99FF33"/>
          </a:solidFill>
          <a:ln w="76200" algn="ctr">
            <a:noFill/>
            <a:miter lim="800000"/>
            <a:headEnd/>
            <a:tailEnd/>
          </a:ln>
          <a:effectLst/>
        </p:spPr>
        <p:txBody>
          <a:bodyPr>
            <a:spAutoFit/>
          </a:bodyPr>
          <a:lstStyle/>
          <a:p>
            <a:r>
              <a:rPr lang="en-US" sz="3200">
                <a:latin typeface="Arial" charset="0"/>
              </a:rPr>
              <a:t>Property 1: if a|1, then a = ±1.</a:t>
            </a:r>
            <a:br>
              <a:rPr lang="en-US" sz="3200">
                <a:latin typeface="Arial" charset="0"/>
              </a:rPr>
            </a:br>
            <a:endParaRPr lang="en-US" sz="3200">
              <a:latin typeface="Arial" charset="0"/>
            </a:endParaRPr>
          </a:p>
          <a:p>
            <a:r>
              <a:rPr lang="en-US" sz="3200">
                <a:latin typeface="Arial" charset="0"/>
              </a:rPr>
              <a:t>Property 2: if a|b and b|a, then a = ±b.</a:t>
            </a:r>
            <a:br>
              <a:rPr lang="en-US" sz="3200">
                <a:latin typeface="Arial" charset="0"/>
              </a:rPr>
            </a:br>
            <a:endParaRPr lang="en-US" sz="3200">
              <a:latin typeface="Arial" charset="0"/>
            </a:endParaRPr>
          </a:p>
          <a:p>
            <a:r>
              <a:rPr lang="en-US" sz="3200">
                <a:latin typeface="Arial" charset="0"/>
              </a:rPr>
              <a:t>Property 3: if a|b and b|c, then a|c.</a:t>
            </a:r>
            <a:br>
              <a:rPr lang="en-US" sz="3200">
                <a:latin typeface="Arial" charset="0"/>
              </a:rPr>
            </a:br>
            <a:endParaRPr lang="en-US" sz="3200">
              <a:latin typeface="Arial" charset="0"/>
            </a:endParaRPr>
          </a:p>
          <a:p>
            <a:r>
              <a:rPr lang="en-US" sz="3200">
                <a:latin typeface="Arial" charset="0"/>
              </a:rPr>
              <a:t>Property 4: if a|b and a|c, then </a:t>
            </a:r>
            <a:br>
              <a:rPr lang="en-US" sz="3200">
                <a:latin typeface="Arial" charset="0"/>
              </a:rPr>
            </a:br>
            <a:r>
              <a:rPr lang="en-US" sz="3200">
                <a:latin typeface="Arial" charset="0"/>
              </a:rPr>
              <a:t>                    a|(m × b + n × c), where m</a:t>
            </a:r>
            <a:br>
              <a:rPr lang="en-US" sz="3200">
                <a:latin typeface="Arial" charset="0"/>
              </a:rPr>
            </a:br>
            <a:r>
              <a:rPr lang="en-US" sz="3200">
                <a:latin typeface="Arial" charset="0"/>
              </a:rPr>
              <a:t>                    and n are arbitrary integers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13663B59-9DC5-42DC-87C2-807496CD7FD8}" type="slidenum">
              <a:rPr lang="en-US"/>
              <a:pPr/>
              <a:t>71</a:t>
            </a:fld>
            <a:endParaRPr lang="en-US"/>
          </a:p>
        </p:txBody>
      </p:sp>
      <p:sp>
        <p:nvSpPr>
          <p:cNvPr id="876546" name="Text Box 2"/>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2.5</a:t>
            </a:r>
            <a:endParaRPr lang="en-US" sz="2000">
              <a:solidFill>
                <a:schemeClr val="bg1"/>
              </a:solidFill>
            </a:endParaRPr>
          </a:p>
        </p:txBody>
      </p:sp>
      <p:sp>
        <p:nvSpPr>
          <p:cNvPr id="87654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654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654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655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655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655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655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6554" name="Text Box 10"/>
          <p:cNvSpPr txBox="1">
            <a:spLocks noChangeArrowheads="1"/>
          </p:cNvSpPr>
          <p:nvPr/>
        </p:nvSpPr>
        <p:spPr bwMode="auto">
          <a:xfrm>
            <a:off x="1143000" y="0"/>
            <a:ext cx="3886200" cy="579438"/>
          </a:xfrm>
          <a:prstGeom prst="rect">
            <a:avLst/>
          </a:prstGeom>
          <a:noFill/>
          <a:ln w="9525">
            <a:noFill/>
            <a:miter lim="800000"/>
            <a:headEnd/>
            <a:tailEnd/>
          </a:ln>
          <a:effectLst/>
        </p:spPr>
        <p:txBody>
          <a:bodyPr wrap="square">
            <a:spAutoFit/>
          </a:bodyPr>
          <a:lstStyle/>
          <a:p>
            <a:r>
              <a:rPr lang="en-US" sz="3200" dirty="0">
                <a:latin typeface="Times New Roman" pitchFamily="18" charset="0"/>
                <a:cs typeface="Times New Roman" pitchFamily="18" charset="0"/>
              </a:rPr>
              <a:t>2.1.4   Continued</a:t>
            </a:r>
          </a:p>
        </p:txBody>
      </p:sp>
      <p:pic>
        <p:nvPicPr>
          <p:cNvPr id="876561" name="Picture 17"/>
          <p:cNvPicPr>
            <a:picLocks noChangeAspect="1" noChangeArrowheads="1"/>
          </p:cNvPicPr>
          <p:nvPr/>
        </p:nvPicPr>
        <p:blipFill>
          <a:blip r:embed="rId3"/>
          <a:srcRect/>
          <a:stretch>
            <a:fillRect/>
          </a:stretch>
        </p:blipFill>
        <p:spPr bwMode="auto">
          <a:xfrm>
            <a:off x="231775" y="1965325"/>
            <a:ext cx="8262938" cy="473075"/>
          </a:xfrm>
          <a:prstGeom prst="rect">
            <a:avLst/>
          </a:prstGeom>
          <a:noFill/>
          <a:ln w="9525">
            <a:noFill/>
            <a:miter lim="800000"/>
            <a:headEnd/>
            <a:tailEnd/>
          </a:ln>
          <a:effectLst/>
        </p:spPr>
      </p:pic>
      <p:pic>
        <p:nvPicPr>
          <p:cNvPr id="876562" name="Picture 18"/>
          <p:cNvPicPr>
            <a:picLocks noChangeAspect="1" noChangeArrowheads="1"/>
          </p:cNvPicPr>
          <p:nvPr/>
        </p:nvPicPr>
        <p:blipFill>
          <a:blip r:embed="rId4"/>
          <a:srcRect/>
          <a:stretch>
            <a:fillRect/>
          </a:stretch>
        </p:blipFill>
        <p:spPr bwMode="auto">
          <a:xfrm>
            <a:off x="76200" y="3081338"/>
            <a:ext cx="8994775" cy="48577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t>2.</a:t>
            </a:r>
            <a:fld id="{EFE3821F-7641-4807-8C8B-41E7440A40FC}" type="slidenum">
              <a:rPr lang="en-US"/>
              <a:pPr/>
              <a:t>72</a:t>
            </a:fld>
            <a:endParaRPr lang="en-US"/>
          </a:p>
        </p:txBody>
      </p:sp>
      <p:sp>
        <p:nvSpPr>
          <p:cNvPr id="878594" name="Text Box 2"/>
          <p:cNvSpPr txBox="1">
            <a:spLocks noChangeArrowheads="1"/>
          </p:cNvSpPr>
          <p:nvPr/>
        </p:nvSpPr>
        <p:spPr bwMode="auto">
          <a:xfrm>
            <a:off x="1143000" y="533400"/>
            <a:ext cx="2362200" cy="457200"/>
          </a:xfrm>
          <a:prstGeom prst="rect">
            <a:avLst/>
          </a:prstGeom>
          <a:solidFill>
            <a:schemeClr val="folHlink"/>
          </a:solidFill>
          <a:ln w="9525">
            <a:noFill/>
            <a:miter lim="800000"/>
            <a:headEnd/>
            <a:tailEnd/>
          </a:ln>
          <a:effectLst/>
        </p:spPr>
        <p:txBody>
          <a:bodyPr wrap="square">
            <a:spAutoFit/>
          </a:bodyPr>
          <a:lstStyle/>
          <a:p>
            <a:r>
              <a:rPr lang="en-US" sz="2400" i="0">
                <a:solidFill>
                  <a:schemeClr val="bg1"/>
                </a:solidFill>
              </a:rPr>
              <a:t>Example 2.6</a:t>
            </a:r>
            <a:endParaRPr lang="en-US" sz="2000">
              <a:solidFill>
                <a:schemeClr val="bg1"/>
              </a:solidFill>
            </a:endParaRPr>
          </a:p>
        </p:txBody>
      </p:sp>
      <p:sp>
        <p:nvSpPr>
          <p:cNvPr id="878595"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859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8597"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859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859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8600"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860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78602"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pic>
        <p:nvPicPr>
          <p:cNvPr id="878608" name="Picture 16"/>
          <p:cNvPicPr>
            <a:picLocks noChangeAspect="1" noChangeArrowheads="1"/>
          </p:cNvPicPr>
          <p:nvPr/>
        </p:nvPicPr>
        <p:blipFill>
          <a:blip r:embed="rId3"/>
          <a:srcRect/>
          <a:stretch>
            <a:fillRect/>
          </a:stretch>
        </p:blipFill>
        <p:spPr bwMode="auto">
          <a:xfrm>
            <a:off x="533400" y="1600200"/>
            <a:ext cx="4598988" cy="468313"/>
          </a:xfrm>
          <a:prstGeom prst="rect">
            <a:avLst/>
          </a:prstGeom>
          <a:noFill/>
          <a:ln w="9525">
            <a:noFill/>
            <a:miter lim="800000"/>
            <a:headEnd/>
            <a:tailEnd/>
          </a:ln>
          <a:effectLst/>
        </p:spPr>
      </p:pic>
      <p:pic>
        <p:nvPicPr>
          <p:cNvPr id="878609" name="Picture 17"/>
          <p:cNvPicPr>
            <a:picLocks noChangeAspect="1" noChangeArrowheads="1"/>
          </p:cNvPicPr>
          <p:nvPr/>
        </p:nvPicPr>
        <p:blipFill>
          <a:blip r:embed="rId4"/>
          <a:srcRect/>
          <a:stretch>
            <a:fillRect/>
          </a:stretch>
        </p:blipFill>
        <p:spPr bwMode="auto">
          <a:xfrm>
            <a:off x="1254125" y="2286000"/>
            <a:ext cx="6442075" cy="454025"/>
          </a:xfrm>
          <a:prstGeom prst="rect">
            <a:avLst/>
          </a:prstGeom>
          <a:noFill/>
          <a:ln w="9525">
            <a:noFill/>
            <a:miter lim="800000"/>
            <a:headEnd/>
            <a:tailEnd/>
          </a:ln>
          <a:effectLst/>
        </p:spPr>
      </p:pic>
      <p:pic>
        <p:nvPicPr>
          <p:cNvPr id="878610" name="Picture 18"/>
          <p:cNvPicPr>
            <a:picLocks noChangeAspect="1" noChangeArrowheads="1"/>
          </p:cNvPicPr>
          <p:nvPr/>
        </p:nvPicPr>
        <p:blipFill>
          <a:blip r:embed="rId5"/>
          <a:srcRect/>
          <a:stretch>
            <a:fillRect/>
          </a:stretch>
        </p:blipFill>
        <p:spPr bwMode="auto">
          <a:xfrm>
            <a:off x="457200" y="3733800"/>
            <a:ext cx="4311650" cy="863600"/>
          </a:xfrm>
          <a:prstGeom prst="rect">
            <a:avLst/>
          </a:prstGeom>
          <a:noFill/>
          <a:ln w="9525">
            <a:noFill/>
            <a:miter lim="800000"/>
            <a:headEnd/>
            <a:tailEnd/>
          </a:ln>
          <a:effectLst/>
        </p:spPr>
      </p:pic>
      <p:pic>
        <p:nvPicPr>
          <p:cNvPr id="878611" name="Picture 19"/>
          <p:cNvPicPr>
            <a:picLocks noChangeAspect="1" noChangeArrowheads="1"/>
          </p:cNvPicPr>
          <p:nvPr/>
        </p:nvPicPr>
        <p:blipFill>
          <a:blip r:embed="rId6"/>
          <a:srcRect/>
          <a:stretch>
            <a:fillRect/>
          </a:stretch>
        </p:blipFill>
        <p:spPr bwMode="auto">
          <a:xfrm>
            <a:off x="1250950" y="4691063"/>
            <a:ext cx="5607050" cy="454025"/>
          </a:xfrm>
          <a:prstGeom prst="rect">
            <a:avLst/>
          </a:prstGeom>
          <a:noFill/>
          <a:ln w="9525">
            <a:noFill/>
            <a:miter lim="800000"/>
            <a:headEnd/>
            <a:tailEnd/>
          </a:ln>
          <a:effectLst/>
        </p:spPr>
      </p:pic>
      <p:pic>
        <p:nvPicPr>
          <p:cNvPr id="878612" name="Picture 20"/>
          <p:cNvPicPr>
            <a:picLocks noChangeAspect="1" noChangeArrowheads="1"/>
          </p:cNvPicPr>
          <p:nvPr/>
        </p:nvPicPr>
        <p:blipFill>
          <a:blip r:embed="rId7"/>
          <a:srcRect/>
          <a:stretch>
            <a:fillRect/>
          </a:stretch>
        </p:blipFill>
        <p:spPr bwMode="auto">
          <a:xfrm>
            <a:off x="1219200" y="5360988"/>
            <a:ext cx="6700838" cy="58261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r>
              <a:rPr lang="en-US"/>
              <a:t>2.</a:t>
            </a:r>
            <a:fld id="{2E0B04B9-7A6A-41B4-9C4F-50D302F91127}" type="slidenum">
              <a:rPr lang="en-US"/>
              <a:pPr/>
              <a:t>73</a:t>
            </a:fld>
            <a:endParaRPr lang="en-US"/>
          </a:p>
        </p:txBody>
      </p:sp>
      <p:sp>
        <p:nvSpPr>
          <p:cNvPr id="882690" name="Text Box 2"/>
          <p:cNvSpPr txBox="1">
            <a:spLocks noChangeArrowheads="1"/>
          </p:cNvSpPr>
          <p:nvPr/>
        </p:nvSpPr>
        <p:spPr bwMode="auto">
          <a:xfrm>
            <a:off x="1143000" y="582613"/>
            <a:ext cx="184150" cy="396875"/>
          </a:xfrm>
          <a:prstGeom prst="rect">
            <a:avLst/>
          </a:prstGeom>
          <a:noFill/>
          <a:ln w="9525">
            <a:noFill/>
            <a:miter lim="800000"/>
            <a:headEnd/>
            <a:tailEnd/>
          </a:ln>
          <a:effectLst/>
        </p:spPr>
        <p:txBody>
          <a:bodyPr wrap="none">
            <a:spAutoFit/>
          </a:bodyPr>
          <a:lstStyle/>
          <a:p>
            <a:endParaRPr lang="en-US" sz="2000"/>
          </a:p>
        </p:txBody>
      </p:sp>
      <p:sp>
        <p:nvSpPr>
          <p:cNvPr id="882691"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269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2693"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269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269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2696"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269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2698" name="Text Box 10"/>
          <p:cNvSpPr txBox="1">
            <a:spLocks noChangeArrowheads="1"/>
          </p:cNvSpPr>
          <p:nvPr/>
        </p:nvSpPr>
        <p:spPr bwMode="auto">
          <a:xfrm>
            <a:off x="1143000" y="0"/>
            <a:ext cx="4114800" cy="579438"/>
          </a:xfrm>
          <a:prstGeom prst="rect">
            <a:avLst/>
          </a:prstGeom>
          <a:noFill/>
          <a:ln w="9525">
            <a:noFill/>
            <a:miter lim="800000"/>
            <a:headEnd/>
            <a:tailEnd/>
          </a:ln>
          <a:effectLst/>
        </p:spPr>
        <p:txBody>
          <a:bodyPr wrap="square">
            <a:spAutoFit/>
          </a:bodyPr>
          <a:lstStyle/>
          <a:p>
            <a:r>
              <a:rPr lang="en-US" sz="3200" dirty="0">
                <a:latin typeface="Times New Roman" pitchFamily="18" charset="0"/>
                <a:cs typeface="Times New Roman" pitchFamily="18" charset="0"/>
              </a:rPr>
              <a:t>2.1.4   Continued</a:t>
            </a:r>
          </a:p>
        </p:txBody>
      </p:sp>
      <p:sp>
        <p:nvSpPr>
          <p:cNvPr id="882702" name="Line 14"/>
          <p:cNvSpPr>
            <a:spLocks noChangeShapeType="1"/>
          </p:cNvSpPr>
          <p:nvPr/>
        </p:nvSpPr>
        <p:spPr bwMode="auto">
          <a:xfrm>
            <a:off x="457200" y="2362200"/>
            <a:ext cx="8153400" cy="0"/>
          </a:xfrm>
          <a:prstGeom prst="line">
            <a:avLst/>
          </a:prstGeom>
          <a:noFill/>
          <a:ln w="76200">
            <a:solidFill>
              <a:srgbClr val="009900"/>
            </a:solidFill>
            <a:round/>
            <a:headEnd/>
            <a:tailEnd/>
          </a:ln>
          <a:effectLst/>
        </p:spPr>
        <p:txBody>
          <a:bodyPr/>
          <a:lstStyle/>
          <a:p>
            <a:endParaRPr lang="en-GB"/>
          </a:p>
        </p:txBody>
      </p:sp>
      <p:sp>
        <p:nvSpPr>
          <p:cNvPr id="882703" name="Line 15"/>
          <p:cNvSpPr>
            <a:spLocks noChangeShapeType="1"/>
          </p:cNvSpPr>
          <p:nvPr/>
        </p:nvSpPr>
        <p:spPr bwMode="auto">
          <a:xfrm>
            <a:off x="457200" y="5562600"/>
            <a:ext cx="8153400" cy="0"/>
          </a:xfrm>
          <a:prstGeom prst="line">
            <a:avLst/>
          </a:prstGeom>
          <a:noFill/>
          <a:ln w="76200">
            <a:solidFill>
              <a:srgbClr val="009900"/>
            </a:solidFill>
            <a:round/>
            <a:headEnd/>
            <a:tailEnd/>
          </a:ln>
          <a:effectLst/>
        </p:spPr>
        <p:txBody>
          <a:bodyPr/>
          <a:lstStyle/>
          <a:p>
            <a:endParaRPr lang="en-GB"/>
          </a:p>
        </p:txBody>
      </p:sp>
      <p:sp>
        <p:nvSpPr>
          <p:cNvPr id="882704" name="Rectangle 16"/>
          <p:cNvSpPr>
            <a:spLocks noChangeArrowheads="1"/>
          </p:cNvSpPr>
          <p:nvPr/>
        </p:nvSpPr>
        <p:spPr bwMode="auto">
          <a:xfrm>
            <a:off x="495300" y="2454275"/>
            <a:ext cx="8077200" cy="3016250"/>
          </a:xfrm>
          <a:prstGeom prst="rect">
            <a:avLst/>
          </a:prstGeom>
          <a:solidFill>
            <a:srgbClr val="99FF33"/>
          </a:solidFill>
          <a:ln w="76200" algn="ctr">
            <a:noFill/>
            <a:miter lim="800000"/>
            <a:headEnd/>
            <a:tailEnd/>
          </a:ln>
          <a:effectLst/>
        </p:spPr>
        <p:txBody>
          <a:bodyPr>
            <a:spAutoFit/>
          </a:bodyPr>
          <a:lstStyle/>
          <a:p>
            <a:r>
              <a:rPr lang="en-US" sz="3200" dirty="0">
                <a:latin typeface="Arial" charset="0"/>
              </a:rPr>
              <a:t>Fact 1: The integer 1 has only one</a:t>
            </a:r>
            <a:br>
              <a:rPr lang="en-US" sz="3200" dirty="0">
                <a:latin typeface="Arial" charset="0"/>
              </a:rPr>
            </a:br>
            <a:r>
              <a:rPr lang="en-US" sz="3200" dirty="0">
                <a:latin typeface="Arial" charset="0"/>
              </a:rPr>
              <a:t>             divisor, itself.</a:t>
            </a:r>
          </a:p>
          <a:p>
            <a:endParaRPr lang="en-US" sz="3200" dirty="0">
              <a:latin typeface="Arial" charset="0"/>
            </a:endParaRPr>
          </a:p>
          <a:p>
            <a:r>
              <a:rPr lang="en-US" sz="3200" dirty="0">
                <a:latin typeface="Arial" charset="0"/>
              </a:rPr>
              <a:t>Fact 2: Any positive integer has at least </a:t>
            </a:r>
          </a:p>
          <a:p>
            <a:r>
              <a:rPr lang="en-US" sz="3200" dirty="0">
                <a:latin typeface="Arial" charset="0"/>
              </a:rPr>
              <a:t>             two divisors, 1 and itself (but it</a:t>
            </a:r>
            <a:br>
              <a:rPr lang="en-US" sz="3200" dirty="0">
                <a:latin typeface="Arial" charset="0"/>
              </a:rPr>
            </a:br>
            <a:r>
              <a:rPr lang="en-US" sz="3200" dirty="0">
                <a:latin typeface="Arial" charset="0"/>
              </a:rPr>
              <a:t>             can have more).</a:t>
            </a:r>
          </a:p>
        </p:txBody>
      </p:sp>
      <p:grpSp>
        <p:nvGrpSpPr>
          <p:cNvPr id="2" name="Group 17"/>
          <p:cNvGrpSpPr>
            <a:grpSpLocks/>
          </p:cNvGrpSpPr>
          <p:nvPr/>
        </p:nvGrpSpPr>
        <p:grpSpPr bwMode="auto">
          <a:xfrm>
            <a:off x="457200" y="1719263"/>
            <a:ext cx="1143000" cy="566737"/>
            <a:chOff x="1200" y="1248"/>
            <a:chExt cx="720" cy="357"/>
          </a:xfrm>
        </p:grpSpPr>
        <p:pic>
          <p:nvPicPr>
            <p:cNvPr id="882706" name="Picture 18"/>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882707" name="Text Box 19"/>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4961623F-3721-4474-8665-4377989ED955}" type="slidenum">
              <a:rPr lang="en-US"/>
              <a:pPr/>
              <a:t>74</a:t>
            </a:fld>
            <a:endParaRPr lang="en-US"/>
          </a:p>
        </p:txBody>
      </p:sp>
      <p:sp>
        <p:nvSpPr>
          <p:cNvPr id="884739"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474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4741"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474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474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4744"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474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4746"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pic>
        <p:nvPicPr>
          <p:cNvPr id="884752" name="Picture 16"/>
          <p:cNvPicPr>
            <a:picLocks noChangeAspect="1" noChangeArrowheads="1"/>
          </p:cNvPicPr>
          <p:nvPr/>
        </p:nvPicPr>
        <p:blipFill>
          <a:blip r:embed="rId3"/>
          <a:srcRect/>
          <a:stretch>
            <a:fillRect/>
          </a:stretch>
        </p:blipFill>
        <p:spPr bwMode="auto">
          <a:xfrm>
            <a:off x="295275" y="2057400"/>
            <a:ext cx="8620125" cy="3411538"/>
          </a:xfrm>
          <a:prstGeom prst="rect">
            <a:avLst/>
          </a:prstGeom>
          <a:noFill/>
          <a:ln w="9525">
            <a:noFill/>
            <a:miter lim="800000"/>
            <a:headEnd/>
            <a:tailEnd/>
          </a:ln>
          <a:effectLst/>
        </p:spPr>
      </p:pic>
      <p:sp>
        <p:nvSpPr>
          <p:cNvPr id="884753" name="Text Box 17"/>
          <p:cNvSpPr txBox="1">
            <a:spLocks noChangeArrowheads="1"/>
          </p:cNvSpPr>
          <p:nvPr/>
        </p:nvSpPr>
        <p:spPr bwMode="auto">
          <a:xfrm>
            <a:off x="1143000" y="533400"/>
            <a:ext cx="5078413" cy="457200"/>
          </a:xfrm>
          <a:prstGeom prst="rect">
            <a:avLst/>
          </a:prstGeom>
          <a:noFill/>
          <a:ln w="9525">
            <a:noFill/>
            <a:miter lim="800000"/>
            <a:headEnd/>
            <a:tailEnd/>
          </a:ln>
          <a:effectLst/>
        </p:spPr>
        <p:txBody>
          <a:bodyPr wrap="none">
            <a:spAutoFit/>
          </a:bodyPr>
          <a:lstStyle/>
          <a:p>
            <a:r>
              <a:rPr lang="en-US" sz="2400" i="0">
                <a:solidFill>
                  <a:schemeClr val="folHlink"/>
                </a:solidFill>
              </a:rPr>
              <a:t>Figure 2.6  </a:t>
            </a:r>
            <a:r>
              <a:rPr lang="en-US" sz="2000"/>
              <a:t>Common divisors of two integers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Slide Number Placeholder 1"/>
          <p:cNvSpPr>
            <a:spLocks noGrp="1"/>
          </p:cNvSpPr>
          <p:nvPr>
            <p:ph type="sldNum" sz="quarter" idx="10"/>
          </p:nvPr>
        </p:nvSpPr>
        <p:spPr/>
        <p:txBody>
          <a:bodyPr/>
          <a:lstStyle/>
          <a:p>
            <a:r>
              <a:rPr lang="en-US"/>
              <a:t>2.</a:t>
            </a:r>
            <a:fld id="{959B6205-7D7D-4A43-8BC8-769FC8E76EB5}" type="slidenum">
              <a:rPr lang="en-US"/>
              <a:pPr/>
              <a:t>75</a:t>
            </a:fld>
            <a:endParaRPr lang="en-US"/>
          </a:p>
        </p:txBody>
      </p:sp>
      <p:sp>
        <p:nvSpPr>
          <p:cNvPr id="886786" name="Text Box 2"/>
          <p:cNvSpPr txBox="1">
            <a:spLocks noChangeArrowheads="1"/>
          </p:cNvSpPr>
          <p:nvPr/>
        </p:nvSpPr>
        <p:spPr bwMode="auto">
          <a:xfrm>
            <a:off x="1981200" y="3962400"/>
            <a:ext cx="2917825" cy="457200"/>
          </a:xfrm>
          <a:prstGeom prst="rect">
            <a:avLst/>
          </a:prstGeom>
          <a:noFill/>
          <a:ln w="9525">
            <a:noFill/>
            <a:miter lim="800000"/>
            <a:headEnd/>
            <a:tailEnd/>
          </a:ln>
          <a:effectLst/>
        </p:spPr>
        <p:txBody>
          <a:bodyPr wrap="none">
            <a:spAutoFit/>
          </a:bodyPr>
          <a:lstStyle/>
          <a:p>
            <a:r>
              <a:rPr lang="en-US" sz="2400" i="0">
                <a:solidFill>
                  <a:schemeClr val="folHlink"/>
                </a:solidFill>
              </a:rPr>
              <a:t>Euclidean Algorithm</a:t>
            </a:r>
            <a:endParaRPr lang="en-US" sz="2000"/>
          </a:p>
        </p:txBody>
      </p:sp>
      <p:sp>
        <p:nvSpPr>
          <p:cNvPr id="88678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678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678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679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679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679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679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86794" name="Text Box 10"/>
          <p:cNvSpPr txBox="1">
            <a:spLocks noChangeArrowheads="1"/>
          </p:cNvSpPr>
          <p:nvPr/>
        </p:nvSpPr>
        <p:spPr bwMode="auto">
          <a:xfrm>
            <a:off x="1143000" y="0"/>
            <a:ext cx="4191000" cy="579438"/>
          </a:xfrm>
          <a:prstGeom prst="rect">
            <a:avLst/>
          </a:prstGeom>
          <a:noFill/>
          <a:ln w="9525">
            <a:noFill/>
            <a:miter lim="800000"/>
            <a:headEnd/>
            <a:tailEnd/>
          </a:ln>
          <a:effectLst/>
        </p:spPr>
        <p:txBody>
          <a:bodyPr wrap="square">
            <a:spAutoFit/>
          </a:bodyPr>
          <a:lstStyle/>
          <a:p>
            <a:r>
              <a:rPr lang="en-US" sz="3200" dirty="0"/>
              <a:t>2.1.4   Continued</a:t>
            </a:r>
          </a:p>
        </p:txBody>
      </p:sp>
      <p:sp>
        <p:nvSpPr>
          <p:cNvPr id="886795" name="Line 11"/>
          <p:cNvSpPr>
            <a:spLocks noChangeShapeType="1"/>
          </p:cNvSpPr>
          <p:nvPr/>
        </p:nvSpPr>
        <p:spPr bwMode="auto">
          <a:xfrm>
            <a:off x="609600" y="4572000"/>
            <a:ext cx="8153400" cy="0"/>
          </a:xfrm>
          <a:prstGeom prst="line">
            <a:avLst/>
          </a:prstGeom>
          <a:noFill/>
          <a:ln w="76200">
            <a:solidFill>
              <a:srgbClr val="009900"/>
            </a:solidFill>
            <a:round/>
            <a:headEnd/>
            <a:tailEnd/>
          </a:ln>
          <a:effectLst/>
        </p:spPr>
        <p:txBody>
          <a:bodyPr/>
          <a:lstStyle/>
          <a:p>
            <a:endParaRPr lang="en-GB"/>
          </a:p>
        </p:txBody>
      </p:sp>
      <p:sp>
        <p:nvSpPr>
          <p:cNvPr id="886796" name="Line 12"/>
          <p:cNvSpPr>
            <a:spLocks noChangeShapeType="1"/>
          </p:cNvSpPr>
          <p:nvPr/>
        </p:nvSpPr>
        <p:spPr bwMode="auto">
          <a:xfrm>
            <a:off x="609600" y="6324600"/>
            <a:ext cx="8153400" cy="0"/>
          </a:xfrm>
          <a:prstGeom prst="line">
            <a:avLst/>
          </a:prstGeom>
          <a:noFill/>
          <a:ln w="76200">
            <a:solidFill>
              <a:srgbClr val="009900"/>
            </a:solidFill>
            <a:round/>
            <a:headEnd/>
            <a:tailEnd/>
          </a:ln>
          <a:effectLst/>
        </p:spPr>
        <p:txBody>
          <a:bodyPr/>
          <a:lstStyle/>
          <a:p>
            <a:endParaRPr lang="en-GB"/>
          </a:p>
        </p:txBody>
      </p:sp>
      <p:sp>
        <p:nvSpPr>
          <p:cNvPr id="886797" name="Rectangle 13"/>
          <p:cNvSpPr>
            <a:spLocks noChangeArrowheads="1"/>
          </p:cNvSpPr>
          <p:nvPr/>
        </p:nvSpPr>
        <p:spPr bwMode="auto">
          <a:xfrm>
            <a:off x="647700" y="4664075"/>
            <a:ext cx="8077200" cy="1554163"/>
          </a:xfrm>
          <a:prstGeom prst="rect">
            <a:avLst/>
          </a:prstGeom>
          <a:solidFill>
            <a:srgbClr val="99FF33"/>
          </a:solidFill>
          <a:ln w="76200" algn="ctr">
            <a:noFill/>
            <a:miter lim="800000"/>
            <a:headEnd/>
            <a:tailEnd/>
          </a:ln>
          <a:effectLst/>
        </p:spPr>
        <p:txBody>
          <a:bodyPr>
            <a:spAutoFit/>
          </a:bodyPr>
          <a:lstStyle/>
          <a:p>
            <a:r>
              <a:rPr lang="en-US" sz="3200">
                <a:latin typeface="Arial" charset="0"/>
              </a:rPr>
              <a:t>Fact 1: gcd (a, 0) = a</a:t>
            </a:r>
            <a:br>
              <a:rPr lang="en-US" sz="3200">
                <a:latin typeface="Arial" charset="0"/>
              </a:rPr>
            </a:br>
            <a:r>
              <a:rPr lang="en-US" sz="3200">
                <a:latin typeface="Arial" charset="0"/>
              </a:rPr>
              <a:t>Fact 2: gcd (a, b) = gcd (b, r), where r is</a:t>
            </a:r>
            <a:br>
              <a:rPr lang="en-US" sz="3200">
                <a:latin typeface="Arial" charset="0"/>
              </a:rPr>
            </a:br>
            <a:r>
              <a:rPr lang="en-US" sz="3200">
                <a:latin typeface="Arial" charset="0"/>
              </a:rPr>
              <a:t>             the remainder of dividing a by b</a:t>
            </a:r>
          </a:p>
        </p:txBody>
      </p:sp>
      <p:sp>
        <p:nvSpPr>
          <p:cNvPr id="886798" name="Line 14"/>
          <p:cNvSpPr>
            <a:spLocks noChangeShapeType="1"/>
          </p:cNvSpPr>
          <p:nvPr/>
        </p:nvSpPr>
        <p:spPr bwMode="auto">
          <a:xfrm>
            <a:off x="609600" y="1752600"/>
            <a:ext cx="8153400" cy="0"/>
          </a:xfrm>
          <a:prstGeom prst="line">
            <a:avLst/>
          </a:prstGeom>
          <a:noFill/>
          <a:ln w="76200">
            <a:solidFill>
              <a:srgbClr val="009900"/>
            </a:solidFill>
            <a:round/>
            <a:headEnd/>
            <a:tailEnd/>
          </a:ln>
          <a:effectLst/>
        </p:spPr>
        <p:txBody>
          <a:bodyPr/>
          <a:lstStyle/>
          <a:p>
            <a:endParaRPr lang="en-GB"/>
          </a:p>
        </p:txBody>
      </p:sp>
      <p:sp>
        <p:nvSpPr>
          <p:cNvPr id="886799" name="Line 15"/>
          <p:cNvSpPr>
            <a:spLocks noChangeShapeType="1"/>
          </p:cNvSpPr>
          <p:nvPr/>
        </p:nvSpPr>
        <p:spPr bwMode="auto">
          <a:xfrm>
            <a:off x="609600" y="3505200"/>
            <a:ext cx="8153400" cy="0"/>
          </a:xfrm>
          <a:prstGeom prst="line">
            <a:avLst/>
          </a:prstGeom>
          <a:noFill/>
          <a:ln w="76200">
            <a:solidFill>
              <a:srgbClr val="009900"/>
            </a:solidFill>
            <a:round/>
            <a:headEnd/>
            <a:tailEnd/>
          </a:ln>
          <a:effectLst/>
        </p:spPr>
        <p:txBody>
          <a:bodyPr/>
          <a:lstStyle/>
          <a:p>
            <a:endParaRPr lang="en-GB"/>
          </a:p>
        </p:txBody>
      </p:sp>
      <p:sp>
        <p:nvSpPr>
          <p:cNvPr id="886800" name="Rectangle 16"/>
          <p:cNvSpPr>
            <a:spLocks noChangeArrowheads="1"/>
          </p:cNvSpPr>
          <p:nvPr/>
        </p:nvSpPr>
        <p:spPr bwMode="auto">
          <a:xfrm>
            <a:off x="647700" y="1844675"/>
            <a:ext cx="8077200" cy="1554163"/>
          </a:xfrm>
          <a:prstGeom prst="rect">
            <a:avLst/>
          </a:prstGeom>
          <a:solidFill>
            <a:srgbClr val="99FF33"/>
          </a:solidFill>
          <a:ln w="76200" algn="ctr">
            <a:noFill/>
            <a:miter lim="800000"/>
            <a:headEnd/>
            <a:tailEnd/>
          </a:ln>
          <a:effectLst/>
        </p:spPr>
        <p:txBody>
          <a:bodyPr>
            <a:spAutoFit/>
          </a:bodyPr>
          <a:lstStyle/>
          <a:p>
            <a:r>
              <a:rPr lang="en-US" sz="3200">
                <a:latin typeface="Arial" charset="0"/>
              </a:rPr>
              <a:t>The greatest common divisor of two positive integers is the largest integer that can divide both integers.</a:t>
            </a:r>
          </a:p>
        </p:txBody>
      </p:sp>
      <p:sp>
        <p:nvSpPr>
          <p:cNvPr id="886801" name="Text Box 17"/>
          <p:cNvSpPr txBox="1">
            <a:spLocks noChangeArrowheads="1"/>
          </p:cNvSpPr>
          <p:nvPr/>
        </p:nvSpPr>
        <p:spPr bwMode="auto">
          <a:xfrm>
            <a:off x="1905000" y="1219200"/>
            <a:ext cx="3603625" cy="457200"/>
          </a:xfrm>
          <a:prstGeom prst="rect">
            <a:avLst/>
          </a:prstGeom>
          <a:noFill/>
          <a:ln w="9525">
            <a:noFill/>
            <a:miter lim="800000"/>
            <a:headEnd/>
            <a:tailEnd/>
          </a:ln>
          <a:effectLst/>
        </p:spPr>
        <p:txBody>
          <a:bodyPr wrap="none">
            <a:spAutoFit/>
          </a:bodyPr>
          <a:lstStyle/>
          <a:p>
            <a:r>
              <a:rPr lang="en-US" sz="2400" i="0">
                <a:solidFill>
                  <a:schemeClr val="folHlink"/>
                </a:solidFill>
              </a:rPr>
              <a:t>Greatest Common Divisor</a:t>
            </a:r>
            <a:endParaRPr lang="en-US" sz="2000"/>
          </a:p>
        </p:txBody>
      </p:sp>
      <p:grpSp>
        <p:nvGrpSpPr>
          <p:cNvPr id="2" name="Group 18"/>
          <p:cNvGrpSpPr>
            <a:grpSpLocks/>
          </p:cNvGrpSpPr>
          <p:nvPr/>
        </p:nvGrpSpPr>
        <p:grpSpPr bwMode="auto">
          <a:xfrm>
            <a:off x="655638" y="3883025"/>
            <a:ext cx="1143000" cy="566738"/>
            <a:chOff x="1200" y="1248"/>
            <a:chExt cx="720" cy="357"/>
          </a:xfrm>
        </p:grpSpPr>
        <p:pic>
          <p:nvPicPr>
            <p:cNvPr id="886803" name="Picture 19"/>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886804" name="Text Box 20"/>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grpSp>
        <p:nvGrpSpPr>
          <p:cNvPr id="3" name="Group 21"/>
          <p:cNvGrpSpPr>
            <a:grpSpLocks/>
          </p:cNvGrpSpPr>
          <p:nvPr/>
        </p:nvGrpSpPr>
        <p:grpSpPr bwMode="auto">
          <a:xfrm>
            <a:off x="609600" y="1143000"/>
            <a:ext cx="1143000" cy="566738"/>
            <a:chOff x="1200" y="1248"/>
            <a:chExt cx="720" cy="357"/>
          </a:xfrm>
        </p:grpSpPr>
        <p:pic>
          <p:nvPicPr>
            <p:cNvPr id="886806" name="Picture 22"/>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886807" name="Text Box 23"/>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t>2.</a:t>
            </a:r>
            <a:fld id="{EF4F739E-B8A8-4F0D-9E3F-F4C1CA7CB011}" type="slidenum">
              <a:rPr lang="en-US"/>
              <a:pPr/>
              <a:t>76</a:t>
            </a:fld>
            <a:endParaRPr lang="en-US"/>
          </a:p>
        </p:txBody>
      </p:sp>
      <p:sp>
        <p:nvSpPr>
          <p:cNvPr id="89088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088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088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088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088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088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088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0889" name="Text Box 9"/>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890892" name="Line 12"/>
          <p:cNvSpPr>
            <a:spLocks noChangeShapeType="1"/>
          </p:cNvSpPr>
          <p:nvPr/>
        </p:nvSpPr>
        <p:spPr bwMode="auto">
          <a:xfrm>
            <a:off x="609600" y="3124200"/>
            <a:ext cx="8153400" cy="0"/>
          </a:xfrm>
          <a:prstGeom prst="line">
            <a:avLst/>
          </a:prstGeom>
          <a:noFill/>
          <a:ln w="76200">
            <a:solidFill>
              <a:srgbClr val="009900"/>
            </a:solidFill>
            <a:round/>
            <a:headEnd/>
            <a:tailEnd/>
          </a:ln>
          <a:effectLst/>
        </p:spPr>
        <p:txBody>
          <a:bodyPr/>
          <a:lstStyle/>
          <a:p>
            <a:endParaRPr lang="en-GB"/>
          </a:p>
        </p:txBody>
      </p:sp>
      <p:sp>
        <p:nvSpPr>
          <p:cNvPr id="890893" name="Line 13"/>
          <p:cNvSpPr>
            <a:spLocks noChangeShapeType="1"/>
          </p:cNvSpPr>
          <p:nvPr/>
        </p:nvSpPr>
        <p:spPr bwMode="auto">
          <a:xfrm>
            <a:off x="609600" y="4343400"/>
            <a:ext cx="8153400" cy="0"/>
          </a:xfrm>
          <a:prstGeom prst="line">
            <a:avLst/>
          </a:prstGeom>
          <a:noFill/>
          <a:ln w="76200">
            <a:solidFill>
              <a:srgbClr val="009900"/>
            </a:solidFill>
            <a:round/>
            <a:headEnd/>
            <a:tailEnd/>
          </a:ln>
          <a:effectLst/>
        </p:spPr>
        <p:txBody>
          <a:bodyPr/>
          <a:lstStyle/>
          <a:p>
            <a:endParaRPr lang="en-GB"/>
          </a:p>
        </p:txBody>
      </p:sp>
      <p:sp>
        <p:nvSpPr>
          <p:cNvPr id="890894" name="Rectangle 14"/>
          <p:cNvSpPr>
            <a:spLocks noChangeArrowheads="1"/>
          </p:cNvSpPr>
          <p:nvPr/>
        </p:nvSpPr>
        <p:spPr bwMode="auto">
          <a:xfrm>
            <a:off x="647700" y="3216275"/>
            <a:ext cx="8077200" cy="1066800"/>
          </a:xfrm>
          <a:prstGeom prst="rect">
            <a:avLst/>
          </a:prstGeom>
          <a:solidFill>
            <a:srgbClr val="99FF33"/>
          </a:solidFill>
          <a:ln w="76200" algn="ctr">
            <a:noFill/>
            <a:miter lim="800000"/>
            <a:headEnd/>
            <a:tailEnd/>
          </a:ln>
          <a:effectLst/>
        </p:spPr>
        <p:txBody>
          <a:bodyPr>
            <a:spAutoFit/>
          </a:bodyPr>
          <a:lstStyle/>
          <a:p>
            <a:r>
              <a:rPr lang="en-US" sz="3200">
                <a:latin typeface="Arial" charset="0"/>
              </a:rPr>
              <a:t>When gcd (a, b) = 1, we say that a and b are relatively prime.</a:t>
            </a:r>
          </a:p>
        </p:txBody>
      </p:sp>
      <p:grpSp>
        <p:nvGrpSpPr>
          <p:cNvPr id="2" name="Group 15"/>
          <p:cNvGrpSpPr>
            <a:grpSpLocks/>
          </p:cNvGrpSpPr>
          <p:nvPr/>
        </p:nvGrpSpPr>
        <p:grpSpPr bwMode="auto">
          <a:xfrm>
            <a:off x="655638" y="2514600"/>
            <a:ext cx="1143000" cy="566738"/>
            <a:chOff x="1200" y="1248"/>
            <a:chExt cx="720" cy="357"/>
          </a:xfrm>
        </p:grpSpPr>
        <p:pic>
          <p:nvPicPr>
            <p:cNvPr id="890896" name="Picture 16"/>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890897" name="Text Box 17"/>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7554829F-AD4E-494B-8A88-F07F38036C92}" type="slidenum">
              <a:rPr lang="en-US"/>
              <a:pPr/>
              <a:t>77</a:t>
            </a:fld>
            <a:endParaRPr lang="en-US"/>
          </a:p>
        </p:txBody>
      </p:sp>
      <p:sp>
        <p:nvSpPr>
          <p:cNvPr id="897026" name="Text Box 2"/>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2.8</a:t>
            </a:r>
            <a:endParaRPr lang="en-US" sz="2000">
              <a:solidFill>
                <a:schemeClr val="bg1"/>
              </a:solidFill>
            </a:endParaRPr>
          </a:p>
        </p:txBody>
      </p:sp>
      <p:sp>
        <p:nvSpPr>
          <p:cNvPr id="89702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702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702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703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703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703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703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7034"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897035" name="Rectangle 11"/>
          <p:cNvSpPr>
            <a:spLocks noChangeArrowheads="1"/>
          </p:cNvSpPr>
          <p:nvPr/>
        </p:nvSpPr>
        <p:spPr bwMode="auto">
          <a:xfrm>
            <a:off x="304800" y="1065213"/>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Find the greatest common divisor of 25 and 60.</a:t>
            </a:r>
          </a:p>
        </p:txBody>
      </p:sp>
      <p:sp>
        <p:nvSpPr>
          <p:cNvPr id="897036" name="Rectangle 12"/>
          <p:cNvSpPr>
            <a:spLocks noChangeArrowheads="1"/>
          </p:cNvSpPr>
          <p:nvPr/>
        </p:nvSpPr>
        <p:spPr bwMode="auto">
          <a:xfrm>
            <a:off x="228600" y="20574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We have gcd (25, 65) = 5.</a:t>
            </a:r>
          </a:p>
        </p:txBody>
      </p:sp>
      <p:sp>
        <p:nvSpPr>
          <p:cNvPr id="897037" name="Rectangle 13"/>
          <p:cNvSpPr>
            <a:spLocks noChangeArrowheads="1"/>
          </p:cNvSpPr>
          <p:nvPr/>
        </p:nvSpPr>
        <p:spPr bwMode="auto">
          <a:xfrm>
            <a:off x="228600" y="16764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pic>
        <p:nvPicPr>
          <p:cNvPr id="897039" name="Picture 15"/>
          <p:cNvPicPr>
            <a:picLocks noChangeAspect="1" noChangeArrowheads="1"/>
          </p:cNvPicPr>
          <p:nvPr/>
        </p:nvPicPr>
        <p:blipFill>
          <a:blip r:embed="rId3"/>
          <a:srcRect/>
          <a:stretch>
            <a:fillRect/>
          </a:stretch>
        </p:blipFill>
        <p:spPr bwMode="auto">
          <a:xfrm>
            <a:off x="1787525" y="2735263"/>
            <a:ext cx="5146675" cy="282733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9B3B7D3E-5AC8-4609-B70F-A66718D458CD}" type="slidenum">
              <a:rPr lang="en-US"/>
              <a:pPr/>
              <a:t>78</a:t>
            </a:fld>
            <a:endParaRPr lang="en-US"/>
          </a:p>
        </p:txBody>
      </p:sp>
      <p:sp>
        <p:nvSpPr>
          <p:cNvPr id="899074" name="Text Box 2"/>
          <p:cNvSpPr txBox="1">
            <a:spLocks noChangeArrowheads="1"/>
          </p:cNvSpPr>
          <p:nvPr/>
        </p:nvSpPr>
        <p:spPr bwMode="auto">
          <a:xfrm>
            <a:off x="1143000" y="533400"/>
            <a:ext cx="4230688" cy="457200"/>
          </a:xfrm>
          <a:prstGeom prst="rect">
            <a:avLst/>
          </a:prstGeom>
          <a:noFill/>
          <a:ln w="9525">
            <a:noFill/>
            <a:miter lim="800000"/>
            <a:headEnd/>
            <a:tailEnd/>
          </a:ln>
          <a:effectLst/>
        </p:spPr>
        <p:txBody>
          <a:bodyPr wrap="none">
            <a:spAutoFit/>
          </a:bodyPr>
          <a:lstStyle/>
          <a:p>
            <a:r>
              <a:rPr lang="en-US" sz="2400" i="0">
                <a:solidFill>
                  <a:schemeClr val="folHlink"/>
                </a:solidFill>
              </a:rPr>
              <a:t>Extended Euclidean Algorithm</a:t>
            </a:r>
            <a:endParaRPr lang="en-US" sz="2000"/>
          </a:p>
        </p:txBody>
      </p:sp>
      <p:sp>
        <p:nvSpPr>
          <p:cNvPr id="899075"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907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9077"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907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907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9080"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908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899082"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899083" name="Rectangle 11"/>
          <p:cNvSpPr>
            <a:spLocks noChangeArrowheads="1"/>
          </p:cNvSpPr>
          <p:nvPr/>
        </p:nvSpPr>
        <p:spPr bwMode="auto">
          <a:xfrm>
            <a:off x="304800" y="1082675"/>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Given two integers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and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we often need to find other two integers, </a:t>
            </a:r>
            <a:r>
              <a:rPr lang="en-US" sz="2400">
                <a:effectLst>
                  <a:outerShdw blurRad="38100" dist="38100" dir="2700000" algn="tl">
                    <a:srgbClr val="C0C0C0"/>
                  </a:outerShdw>
                </a:effectLst>
              </a:rPr>
              <a:t>s</a:t>
            </a:r>
            <a:r>
              <a:rPr lang="en-US" sz="2400" i="0">
                <a:effectLst>
                  <a:outerShdw blurRad="38100" dist="38100" dir="2700000" algn="tl">
                    <a:srgbClr val="C0C0C0"/>
                  </a:outerShdw>
                </a:effectLst>
              </a:rPr>
              <a:t> and </a:t>
            </a:r>
            <a:r>
              <a:rPr lang="en-US" sz="2400">
                <a:effectLst>
                  <a:outerShdw blurRad="38100" dist="38100" dir="2700000" algn="tl">
                    <a:srgbClr val="C0C0C0"/>
                  </a:outerShdw>
                </a:effectLst>
              </a:rPr>
              <a:t>t</a:t>
            </a:r>
            <a:r>
              <a:rPr lang="en-US" sz="2400" i="0">
                <a:effectLst>
                  <a:outerShdw blurRad="38100" dist="38100" dir="2700000" algn="tl">
                    <a:srgbClr val="C0C0C0"/>
                  </a:outerShdw>
                </a:effectLst>
              </a:rPr>
              <a:t>, such that</a:t>
            </a:r>
          </a:p>
        </p:txBody>
      </p:sp>
      <p:pic>
        <p:nvPicPr>
          <p:cNvPr id="899087" name="Picture 15"/>
          <p:cNvPicPr>
            <a:picLocks noChangeAspect="1" noChangeArrowheads="1"/>
          </p:cNvPicPr>
          <p:nvPr/>
        </p:nvPicPr>
        <p:blipFill>
          <a:blip r:embed="rId3"/>
          <a:srcRect/>
          <a:stretch>
            <a:fillRect/>
          </a:stretch>
        </p:blipFill>
        <p:spPr bwMode="auto">
          <a:xfrm>
            <a:off x="1839913" y="2438400"/>
            <a:ext cx="5462587" cy="693738"/>
          </a:xfrm>
          <a:prstGeom prst="rect">
            <a:avLst/>
          </a:prstGeom>
          <a:noFill/>
          <a:ln w="9525">
            <a:noFill/>
            <a:miter lim="800000"/>
            <a:headEnd/>
            <a:tailEnd/>
          </a:ln>
          <a:effectLst/>
        </p:spPr>
      </p:pic>
      <p:sp>
        <p:nvSpPr>
          <p:cNvPr id="899088" name="Rectangle 16"/>
          <p:cNvSpPr>
            <a:spLocks noChangeArrowheads="1"/>
          </p:cNvSpPr>
          <p:nvPr/>
        </p:nvSpPr>
        <p:spPr bwMode="auto">
          <a:xfrm>
            <a:off x="381000" y="3978275"/>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The extended Euclidean algorithm can calculate the gcd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and at the same time calculate the value of </a:t>
            </a:r>
            <a:r>
              <a:rPr lang="en-US" sz="2400">
                <a:effectLst>
                  <a:outerShdw blurRad="38100" dist="38100" dir="2700000" algn="tl">
                    <a:srgbClr val="C0C0C0"/>
                  </a:outerShdw>
                </a:effectLst>
              </a:rPr>
              <a:t>s</a:t>
            </a:r>
            <a:r>
              <a:rPr lang="en-US" sz="2400" i="0">
                <a:effectLst>
                  <a:outerShdw blurRad="38100" dist="38100" dir="2700000" algn="tl">
                    <a:srgbClr val="C0C0C0"/>
                  </a:outerShdw>
                </a:effectLst>
              </a:rPr>
              <a:t> and </a:t>
            </a:r>
            <a:r>
              <a:rPr lang="en-US" sz="2400">
                <a:effectLst>
                  <a:outerShdw blurRad="38100" dist="38100" dir="2700000" algn="tl">
                    <a:srgbClr val="C0C0C0"/>
                  </a:outerShdw>
                </a:effectLst>
              </a:rPr>
              <a:t>t</a:t>
            </a:r>
            <a:r>
              <a:rPr lang="en-US" sz="2400" i="0">
                <a:effectLst>
                  <a:outerShdw blurRad="38100" dist="38100" dir="2700000" algn="tl">
                    <a:srgbClr val="C0C0C0"/>
                  </a:outerShdw>
                </a:effectLst>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50507990-611B-4F30-9102-29EB9EF55347}" type="slidenum">
              <a:rPr lang="en-US"/>
              <a:pPr/>
              <a:t>79</a:t>
            </a:fld>
            <a:endParaRPr lang="en-US"/>
          </a:p>
        </p:txBody>
      </p:sp>
      <p:sp>
        <p:nvSpPr>
          <p:cNvPr id="90112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112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112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112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112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112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112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1130"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pic>
        <p:nvPicPr>
          <p:cNvPr id="901134" name="Picture 14"/>
          <p:cNvPicPr>
            <a:picLocks noChangeAspect="1" noChangeArrowheads="1"/>
          </p:cNvPicPr>
          <p:nvPr/>
        </p:nvPicPr>
        <p:blipFill>
          <a:blip r:embed="rId3"/>
          <a:srcRect/>
          <a:stretch>
            <a:fillRect/>
          </a:stretch>
        </p:blipFill>
        <p:spPr bwMode="auto">
          <a:xfrm>
            <a:off x="246063" y="1676400"/>
            <a:ext cx="8593137" cy="3725863"/>
          </a:xfrm>
          <a:prstGeom prst="rect">
            <a:avLst/>
          </a:prstGeom>
          <a:noFill/>
          <a:ln w="9525">
            <a:noFill/>
            <a:miter lim="800000"/>
            <a:headEnd/>
            <a:tailEnd/>
          </a:ln>
          <a:effectLst/>
        </p:spPr>
      </p:pic>
      <p:sp>
        <p:nvSpPr>
          <p:cNvPr id="901136" name="Text Box 16"/>
          <p:cNvSpPr txBox="1">
            <a:spLocks noChangeArrowheads="1"/>
          </p:cNvSpPr>
          <p:nvPr/>
        </p:nvSpPr>
        <p:spPr bwMode="auto">
          <a:xfrm>
            <a:off x="1066800" y="533400"/>
            <a:ext cx="5837238" cy="457200"/>
          </a:xfrm>
          <a:prstGeom prst="rect">
            <a:avLst/>
          </a:prstGeom>
          <a:noFill/>
          <a:ln w="9525">
            <a:noFill/>
            <a:miter lim="800000"/>
            <a:headEnd/>
            <a:tailEnd/>
          </a:ln>
          <a:effectLst/>
        </p:spPr>
        <p:txBody>
          <a:bodyPr wrap="none">
            <a:spAutoFit/>
          </a:bodyPr>
          <a:lstStyle/>
          <a:p>
            <a:r>
              <a:rPr lang="en-US" sz="2400" i="0">
                <a:solidFill>
                  <a:schemeClr val="folHlink"/>
                </a:solidFill>
              </a:rPr>
              <a:t>Figure 2.8.a  </a:t>
            </a:r>
            <a:r>
              <a:rPr lang="en-US" sz="2000"/>
              <a:t>Extended Euclidean algorithm, part 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04800"/>
            <a:ext cx="7620000" cy="6103144"/>
          </a:xfrm>
          <a:prstGeom prst="rect">
            <a:avLst/>
          </a:prstGeom>
        </p:spPr>
      </p:pic>
    </p:spTree>
    <p:extLst>
      <p:ext uri="{BB962C8B-B14F-4D97-AF65-F5344CB8AC3E}">
        <p14:creationId xmlns:p14="http://schemas.microsoft.com/office/powerpoint/2010/main" val="14651703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BCD37D91-DA65-4AC6-A4BA-AD47A541AA22}" type="slidenum">
              <a:rPr lang="en-US"/>
              <a:pPr/>
              <a:t>80</a:t>
            </a:fld>
            <a:endParaRPr lang="en-US"/>
          </a:p>
        </p:txBody>
      </p:sp>
      <p:sp>
        <p:nvSpPr>
          <p:cNvPr id="903171"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317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3173"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317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317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3176"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317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3178"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903182" name="Text Box 14"/>
          <p:cNvSpPr txBox="1">
            <a:spLocks noChangeArrowheads="1"/>
          </p:cNvSpPr>
          <p:nvPr/>
        </p:nvSpPr>
        <p:spPr bwMode="auto">
          <a:xfrm>
            <a:off x="1155700" y="533400"/>
            <a:ext cx="5854700" cy="457200"/>
          </a:xfrm>
          <a:prstGeom prst="rect">
            <a:avLst/>
          </a:prstGeom>
          <a:noFill/>
          <a:ln w="9525">
            <a:noFill/>
            <a:miter lim="800000"/>
            <a:headEnd/>
            <a:tailEnd/>
          </a:ln>
          <a:effectLst/>
        </p:spPr>
        <p:txBody>
          <a:bodyPr wrap="none">
            <a:spAutoFit/>
          </a:bodyPr>
          <a:lstStyle/>
          <a:p>
            <a:r>
              <a:rPr lang="en-US" sz="2400" i="0">
                <a:solidFill>
                  <a:schemeClr val="folHlink"/>
                </a:solidFill>
              </a:rPr>
              <a:t>Figure 2.8.b  </a:t>
            </a:r>
            <a:r>
              <a:rPr lang="en-US" sz="2000"/>
              <a:t>Extended Euclidean algorithm, part b</a:t>
            </a:r>
          </a:p>
        </p:txBody>
      </p:sp>
      <p:pic>
        <p:nvPicPr>
          <p:cNvPr id="903183" name="Picture 15"/>
          <p:cNvPicPr>
            <a:picLocks noChangeAspect="1" noChangeArrowheads="1"/>
          </p:cNvPicPr>
          <p:nvPr/>
        </p:nvPicPr>
        <p:blipFill>
          <a:blip r:embed="rId3"/>
          <a:srcRect/>
          <a:stretch>
            <a:fillRect/>
          </a:stretch>
        </p:blipFill>
        <p:spPr bwMode="auto">
          <a:xfrm>
            <a:off x="1066800" y="1463675"/>
            <a:ext cx="7277100" cy="50133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44F9B8D5-A526-4660-B82F-B1BB70F52E52}" type="slidenum">
              <a:rPr lang="en-US"/>
              <a:pPr/>
              <a:t>81</a:t>
            </a:fld>
            <a:endParaRPr lang="en-US"/>
          </a:p>
        </p:txBody>
      </p:sp>
      <p:sp>
        <p:nvSpPr>
          <p:cNvPr id="905218" name="Text Box 2"/>
          <p:cNvSpPr txBox="1">
            <a:spLocks noChangeArrowheads="1"/>
          </p:cNvSpPr>
          <p:nvPr/>
        </p:nvSpPr>
        <p:spPr bwMode="auto">
          <a:xfrm>
            <a:off x="1143000" y="533400"/>
            <a:ext cx="17922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2.9</a:t>
            </a:r>
            <a:endParaRPr lang="en-US" sz="2000">
              <a:solidFill>
                <a:schemeClr val="bg1"/>
              </a:solidFill>
            </a:endParaRPr>
          </a:p>
        </p:txBody>
      </p:sp>
      <p:sp>
        <p:nvSpPr>
          <p:cNvPr id="905219"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522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5221"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522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522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5224"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522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5226"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905227" name="Rectangle 11"/>
          <p:cNvSpPr>
            <a:spLocks noChangeArrowheads="1"/>
          </p:cNvSpPr>
          <p:nvPr/>
        </p:nvSpPr>
        <p:spPr bwMode="auto">
          <a:xfrm>
            <a:off x="304800" y="1158875"/>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Given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 161 and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 28, find gcd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and the values of </a:t>
            </a:r>
            <a:r>
              <a:rPr lang="en-US" sz="2400">
                <a:effectLst>
                  <a:outerShdw blurRad="38100" dist="38100" dir="2700000" algn="tl">
                    <a:srgbClr val="C0C0C0"/>
                  </a:outerShdw>
                </a:effectLst>
              </a:rPr>
              <a:t>s</a:t>
            </a:r>
            <a:r>
              <a:rPr lang="en-US" sz="2400" i="0">
                <a:effectLst>
                  <a:outerShdw blurRad="38100" dist="38100" dir="2700000" algn="tl">
                    <a:srgbClr val="C0C0C0"/>
                  </a:outerShdw>
                </a:effectLst>
              </a:rPr>
              <a:t> and </a:t>
            </a:r>
            <a:r>
              <a:rPr lang="en-US" sz="2400">
                <a:effectLst>
                  <a:outerShdw blurRad="38100" dist="38100" dir="2700000" algn="tl">
                    <a:srgbClr val="C0C0C0"/>
                  </a:outerShdw>
                </a:effectLst>
              </a:rPr>
              <a:t>t</a:t>
            </a:r>
            <a:r>
              <a:rPr lang="en-US" sz="2400" i="0">
                <a:effectLst>
                  <a:outerShdw blurRad="38100" dist="38100" dir="2700000" algn="tl">
                    <a:srgbClr val="C0C0C0"/>
                  </a:outerShdw>
                </a:effectLst>
              </a:rPr>
              <a:t>.</a:t>
            </a:r>
          </a:p>
        </p:txBody>
      </p:sp>
      <p:sp>
        <p:nvSpPr>
          <p:cNvPr id="905228" name="Rectangle 12"/>
          <p:cNvSpPr>
            <a:spLocks noChangeArrowheads="1"/>
          </p:cNvSpPr>
          <p:nvPr/>
        </p:nvSpPr>
        <p:spPr bwMode="auto">
          <a:xfrm>
            <a:off x="381000" y="25908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We get gcd (161, 28) = 7, </a:t>
            </a:r>
            <a:r>
              <a:rPr lang="en-US" sz="2400">
                <a:effectLst>
                  <a:outerShdw blurRad="38100" dist="38100" dir="2700000" algn="tl">
                    <a:srgbClr val="C0C0C0"/>
                  </a:outerShdw>
                </a:effectLst>
              </a:rPr>
              <a:t>s</a:t>
            </a:r>
            <a:r>
              <a:rPr lang="en-US" sz="2400" i="0">
                <a:effectLst>
                  <a:outerShdw blurRad="38100" dist="38100" dir="2700000" algn="tl">
                    <a:srgbClr val="C0C0C0"/>
                  </a:outerShdw>
                </a:effectLst>
              </a:rPr>
              <a:t> = −1 and </a:t>
            </a:r>
            <a:r>
              <a:rPr lang="en-US" sz="2400">
                <a:effectLst>
                  <a:outerShdw blurRad="38100" dist="38100" dir="2700000" algn="tl">
                    <a:srgbClr val="C0C0C0"/>
                  </a:outerShdw>
                </a:effectLst>
              </a:rPr>
              <a:t>t</a:t>
            </a:r>
            <a:r>
              <a:rPr lang="en-US" sz="2400" i="0">
                <a:effectLst>
                  <a:outerShdw blurRad="38100" dist="38100" dir="2700000" algn="tl">
                    <a:srgbClr val="C0C0C0"/>
                  </a:outerShdw>
                </a:effectLst>
              </a:rPr>
              <a:t> = 6.</a:t>
            </a:r>
          </a:p>
        </p:txBody>
      </p:sp>
      <p:sp>
        <p:nvSpPr>
          <p:cNvPr id="905229" name="Rectangle 13"/>
          <p:cNvSpPr>
            <a:spLocks noChangeArrowheads="1"/>
          </p:cNvSpPr>
          <p:nvPr/>
        </p:nvSpPr>
        <p:spPr bwMode="auto">
          <a:xfrm>
            <a:off x="381000" y="22098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pic>
        <p:nvPicPr>
          <p:cNvPr id="905231" name="Picture 15"/>
          <p:cNvPicPr>
            <a:picLocks noChangeAspect="1" noChangeArrowheads="1"/>
          </p:cNvPicPr>
          <p:nvPr/>
        </p:nvPicPr>
        <p:blipFill>
          <a:blip r:embed="rId3"/>
          <a:srcRect/>
          <a:stretch>
            <a:fillRect/>
          </a:stretch>
        </p:blipFill>
        <p:spPr bwMode="auto">
          <a:xfrm>
            <a:off x="762000" y="3330575"/>
            <a:ext cx="7632700" cy="21558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0CAC3A33-32B8-4B84-823D-52496270CF2E}" type="slidenum">
              <a:rPr lang="en-US"/>
              <a:pPr/>
              <a:t>82</a:t>
            </a:fld>
            <a:endParaRPr lang="en-US"/>
          </a:p>
        </p:txBody>
      </p:sp>
      <p:sp>
        <p:nvSpPr>
          <p:cNvPr id="907266"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2.10</a:t>
            </a:r>
            <a:endParaRPr lang="en-US" sz="2000">
              <a:solidFill>
                <a:schemeClr val="bg1"/>
              </a:solidFill>
            </a:endParaRPr>
          </a:p>
        </p:txBody>
      </p:sp>
      <p:sp>
        <p:nvSpPr>
          <p:cNvPr id="90726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726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726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727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727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727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727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7274"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907275" name="Rectangle 11"/>
          <p:cNvSpPr>
            <a:spLocks noChangeArrowheads="1"/>
          </p:cNvSpPr>
          <p:nvPr/>
        </p:nvSpPr>
        <p:spPr bwMode="auto">
          <a:xfrm>
            <a:off x="304800" y="1082675"/>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Given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 17 and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 0, find gcd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and the values of </a:t>
            </a:r>
            <a:r>
              <a:rPr lang="en-US" sz="2400">
                <a:effectLst>
                  <a:outerShdw blurRad="38100" dist="38100" dir="2700000" algn="tl">
                    <a:srgbClr val="C0C0C0"/>
                  </a:outerShdw>
                </a:effectLst>
              </a:rPr>
              <a:t>s</a:t>
            </a:r>
            <a:r>
              <a:rPr lang="en-US" sz="2400" i="0">
                <a:effectLst>
                  <a:outerShdw blurRad="38100" dist="38100" dir="2700000" algn="tl">
                    <a:srgbClr val="C0C0C0"/>
                  </a:outerShdw>
                </a:effectLst>
              </a:rPr>
              <a:t> </a:t>
            </a:r>
            <a:br>
              <a:rPr lang="en-US" sz="2400" i="0">
                <a:effectLst>
                  <a:outerShdw blurRad="38100" dist="38100" dir="2700000" algn="tl">
                    <a:srgbClr val="C0C0C0"/>
                  </a:outerShdw>
                </a:effectLst>
              </a:rPr>
            </a:br>
            <a:r>
              <a:rPr lang="en-US" sz="2400" i="0">
                <a:effectLst>
                  <a:outerShdw blurRad="38100" dist="38100" dir="2700000" algn="tl">
                    <a:srgbClr val="C0C0C0"/>
                  </a:outerShdw>
                </a:effectLst>
              </a:rPr>
              <a:t>and </a:t>
            </a:r>
            <a:r>
              <a:rPr lang="en-US" sz="2400">
                <a:effectLst>
                  <a:outerShdw blurRad="38100" dist="38100" dir="2700000" algn="tl">
                    <a:srgbClr val="C0C0C0"/>
                  </a:outerShdw>
                </a:effectLst>
              </a:rPr>
              <a:t>t</a:t>
            </a:r>
            <a:r>
              <a:rPr lang="en-US" sz="2400" i="0">
                <a:effectLst>
                  <a:outerShdw blurRad="38100" dist="38100" dir="2700000" algn="tl">
                    <a:srgbClr val="C0C0C0"/>
                  </a:outerShdw>
                </a:effectLst>
              </a:rPr>
              <a:t>.</a:t>
            </a:r>
          </a:p>
        </p:txBody>
      </p:sp>
      <p:sp>
        <p:nvSpPr>
          <p:cNvPr id="907276" name="Rectangle 12"/>
          <p:cNvSpPr>
            <a:spLocks noChangeArrowheads="1"/>
          </p:cNvSpPr>
          <p:nvPr/>
        </p:nvSpPr>
        <p:spPr bwMode="auto">
          <a:xfrm>
            <a:off x="304800" y="28194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We get gcd (17, 0) = 17, </a:t>
            </a:r>
            <a:r>
              <a:rPr lang="en-US" sz="2400">
                <a:effectLst>
                  <a:outerShdw blurRad="38100" dist="38100" dir="2700000" algn="tl">
                    <a:srgbClr val="C0C0C0"/>
                  </a:outerShdw>
                </a:effectLst>
              </a:rPr>
              <a:t>s</a:t>
            </a:r>
            <a:r>
              <a:rPr lang="en-US" sz="2400" i="0">
                <a:effectLst>
                  <a:outerShdw blurRad="38100" dist="38100" dir="2700000" algn="tl">
                    <a:srgbClr val="C0C0C0"/>
                  </a:outerShdw>
                </a:effectLst>
              </a:rPr>
              <a:t> = 1, and </a:t>
            </a:r>
            <a:r>
              <a:rPr lang="en-US" sz="2400">
                <a:effectLst>
                  <a:outerShdw blurRad="38100" dist="38100" dir="2700000" algn="tl">
                    <a:srgbClr val="C0C0C0"/>
                  </a:outerShdw>
                </a:effectLst>
              </a:rPr>
              <a:t>t</a:t>
            </a:r>
            <a:r>
              <a:rPr lang="en-US" sz="2400" i="0">
                <a:effectLst>
                  <a:outerShdw blurRad="38100" dist="38100" dir="2700000" algn="tl">
                    <a:srgbClr val="C0C0C0"/>
                  </a:outerShdw>
                </a:effectLst>
              </a:rPr>
              <a:t> = 0</a:t>
            </a:r>
            <a:r>
              <a:rPr lang="en-US" sz="2400" i="0">
                <a:solidFill>
                  <a:schemeClr val="folHlink"/>
                </a:solidFill>
                <a:effectLst>
                  <a:outerShdw blurRad="38100" dist="38100" dir="2700000" algn="tl">
                    <a:srgbClr val="C0C0C0"/>
                  </a:outerShdw>
                </a:effectLst>
              </a:rPr>
              <a:t>.</a:t>
            </a:r>
          </a:p>
        </p:txBody>
      </p:sp>
      <p:sp>
        <p:nvSpPr>
          <p:cNvPr id="907277" name="Rectangle 13"/>
          <p:cNvSpPr>
            <a:spLocks noChangeArrowheads="1"/>
          </p:cNvSpPr>
          <p:nvPr/>
        </p:nvSpPr>
        <p:spPr bwMode="auto">
          <a:xfrm>
            <a:off x="228600" y="23622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pic>
        <p:nvPicPr>
          <p:cNvPr id="907279" name="Picture 15"/>
          <p:cNvPicPr>
            <a:picLocks noChangeAspect="1" noChangeArrowheads="1"/>
          </p:cNvPicPr>
          <p:nvPr/>
        </p:nvPicPr>
        <p:blipFill>
          <a:blip r:embed="rId3"/>
          <a:srcRect/>
          <a:stretch>
            <a:fillRect/>
          </a:stretch>
        </p:blipFill>
        <p:spPr bwMode="auto">
          <a:xfrm>
            <a:off x="347663" y="3738563"/>
            <a:ext cx="8491537" cy="106203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2.</a:t>
            </a:r>
            <a:fld id="{D4CD03C5-B991-4950-854A-09E39785776F}" type="slidenum">
              <a:rPr lang="en-US"/>
              <a:pPr/>
              <a:t>83</a:t>
            </a:fld>
            <a:endParaRPr lang="en-US"/>
          </a:p>
        </p:txBody>
      </p:sp>
      <p:sp>
        <p:nvSpPr>
          <p:cNvPr id="909314"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2.11</a:t>
            </a:r>
            <a:endParaRPr lang="en-US" sz="2000">
              <a:solidFill>
                <a:schemeClr val="bg1"/>
              </a:solidFill>
            </a:endParaRPr>
          </a:p>
        </p:txBody>
      </p:sp>
      <p:sp>
        <p:nvSpPr>
          <p:cNvPr id="909315"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931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9317"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931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931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9320"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932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09322"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909323" name="Rectangle 11"/>
          <p:cNvSpPr>
            <a:spLocks noChangeArrowheads="1"/>
          </p:cNvSpPr>
          <p:nvPr/>
        </p:nvSpPr>
        <p:spPr bwMode="auto">
          <a:xfrm>
            <a:off x="304800" y="1158875"/>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Given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 0 and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 45, find gcd (</a:t>
            </a:r>
            <a:r>
              <a:rPr lang="en-US" sz="2400">
                <a:effectLst>
                  <a:outerShdw blurRad="38100" dist="38100" dir="2700000" algn="tl">
                    <a:srgbClr val="C0C0C0"/>
                  </a:outerShdw>
                </a:effectLst>
              </a:rPr>
              <a:t>a</a:t>
            </a:r>
            <a:r>
              <a:rPr lang="en-US" sz="2400" i="0">
                <a:effectLst>
                  <a:outerShdw blurRad="38100" dist="38100" dir="2700000" algn="tl">
                    <a:srgbClr val="C0C0C0"/>
                  </a:outerShdw>
                </a:effectLst>
              </a:rPr>
              <a:t>, </a:t>
            </a:r>
            <a:r>
              <a:rPr lang="en-US" sz="2400">
                <a:effectLst>
                  <a:outerShdw blurRad="38100" dist="38100" dir="2700000" algn="tl">
                    <a:srgbClr val="C0C0C0"/>
                  </a:outerShdw>
                </a:effectLst>
              </a:rPr>
              <a:t>b</a:t>
            </a:r>
            <a:r>
              <a:rPr lang="en-US" sz="2400" i="0">
                <a:effectLst>
                  <a:outerShdw blurRad="38100" dist="38100" dir="2700000" algn="tl">
                    <a:srgbClr val="C0C0C0"/>
                  </a:outerShdw>
                </a:effectLst>
              </a:rPr>
              <a:t>) and the values of </a:t>
            </a:r>
            <a:r>
              <a:rPr lang="en-US" sz="2400">
                <a:effectLst>
                  <a:outerShdw blurRad="38100" dist="38100" dir="2700000" algn="tl">
                    <a:srgbClr val="C0C0C0"/>
                  </a:outerShdw>
                </a:effectLst>
              </a:rPr>
              <a:t>s</a:t>
            </a:r>
            <a:r>
              <a:rPr lang="en-US" sz="2400" i="0">
                <a:effectLst>
                  <a:outerShdw blurRad="38100" dist="38100" dir="2700000" algn="tl">
                    <a:srgbClr val="C0C0C0"/>
                  </a:outerShdw>
                </a:effectLst>
              </a:rPr>
              <a:t> </a:t>
            </a:r>
            <a:br>
              <a:rPr lang="en-US" sz="2400" i="0">
                <a:effectLst>
                  <a:outerShdw blurRad="38100" dist="38100" dir="2700000" algn="tl">
                    <a:srgbClr val="C0C0C0"/>
                  </a:outerShdw>
                </a:effectLst>
              </a:rPr>
            </a:br>
            <a:r>
              <a:rPr lang="en-US" sz="2400" i="0">
                <a:effectLst>
                  <a:outerShdw blurRad="38100" dist="38100" dir="2700000" algn="tl">
                    <a:srgbClr val="C0C0C0"/>
                  </a:outerShdw>
                </a:effectLst>
              </a:rPr>
              <a:t>and </a:t>
            </a:r>
            <a:r>
              <a:rPr lang="en-US" sz="2400">
                <a:effectLst>
                  <a:outerShdw blurRad="38100" dist="38100" dir="2700000" algn="tl">
                    <a:srgbClr val="C0C0C0"/>
                  </a:outerShdw>
                </a:effectLst>
              </a:rPr>
              <a:t>t</a:t>
            </a:r>
            <a:r>
              <a:rPr lang="en-US" sz="2400" i="0">
                <a:effectLst>
                  <a:outerShdw blurRad="38100" dist="38100" dir="2700000" algn="tl">
                    <a:srgbClr val="C0C0C0"/>
                  </a:outerShdw>
                </a:effectLst>
              </a:rPr>
              <a:t>.</a:t>
            </a:r>
          </a:p>
        </p:txBody>
      </p:sp>
      <p:sp>
        <p:nvSpPr>
          <p:cNvPr id="909324" name="Rectangle 12"/>
          <p:cNvSpPr>
            <a:spLocks noChangeArrowheads="1"/>
          </p:cNvSpPr>
          <p:nvPr/>
        </p:nvSpPr>
        <p:spPr bwMode="auto">
          <a:xfrm>
            <a:off x="228600" y="2590800"/>
            <a:ext cx="8229600" cy="4572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We get gcd (0, 45) = 45, </a:t>
            </a:r>
            <a:r>
              <a:rPr lang="en-US" sz="2400">
                <a:effectLst>
                  <a:outerShdw blurRad="38100" dist="38100" dir="2700000" algn="tl">
                    <a:srgbClr val="C0C0C0"/>
                  </a:outerShdw>
                </a:effectLst>
              </a:rPr>
              <a:t>s</a:t>
            </a:r>
            <a:r>
              <a:rPr lang="en-US" sz="2400" i="0">
                <a:effectLst>
                  <a:outerShdw blurRad="38100" dist="38100" dir="2700000" algn="tl">
                    <a:srgbClr val="C0C0C0"/>
                  </a:outerShdw>
                </a:effectLst>
              </a:rPr>
              <a:t> = 0, and </a:t>
            </a:r>
            <a:r>
              <a:rPr lang="en-US" sz="2400">
                <a:effectLst>
                  <a:outerShdw blurRad="38100" dist="38100" dir="2700000" algn="tl">
                    <a:srgbClr val="C0C0C0"/>
                  </a:outerShdw>
                </a:effectLst>
              </a:rPr>
              <a:t>t</a:t>
            </a:r>
            <a:r>
              <a:rPr lang="en-US" sz="2400" i="0">
                <a:effectLst>
                  <a:outerShdw blurRad="38100" dist="38100" dir="2700000" algn="tl">
                    <a:srgbClr val="C0C0C0"/>
                  </a:outerShdw>
                </a:effectLst>
              </a:rPr>
              <a:t> = 1.</a:t>
            </a:r>
          </a:p>
        </p:txBody>
      </p:sp>
      <p:sp>
        <p:nvSpPr>
          <p:cNvPr id="909325" name="Rectangle 13"/>
          <p:cNvSpPr>
            <a:spLocks noChangeArrowheads="1"/>
          </p:cNvSpPr>
          <p:nvPr/>
        </p:nvSpPr>
        <p:spPr bwMode="auto">
          <a:xfrm>
            <a:off x="228600" y="22098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pic>
        <p:nvPicPr>
          <p:cNvPr id="909327" name="Picture 15"/>
          <p:cNvPicPr>
            <a:picLocks noChangeAspect="1" noChangeArrowheads="1"/>
          </p:cNvPicPr>
          <p:nvPr/>
        </p:nvPicPr>
        <p:blipFill>
          <a:blip r:embed="rId3"/>
          <a:srcRect/>
          <a:stretch>
            <a:fillRect/>
          </a:stretch>
        </p:blipFill>
        <p:spPr bwMode="auto">
          <a:xfrm>
            <a:off x="347663" y="3495675"/>
            <a:ext cx="8491537" cy="15335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Slide Number Placeholder 1"/>
          <p:cNvSpPr>
            <a:spLocks noGrp="1"/>
          </p:cNvSpPr>
          <p:nvPr>
            <p:ph type="sldNum" sz="quarter" idx="10"/>
          </p:nvPr>
        </p:nvSpPr>
        <p:spPr/>
        <p:txBody>
          <a:bodyPr/>
          <a:lstStyle/>
          <a:p>
            <a:r>
              <a:rPr lang="en-US"/>
              <a:t>2.</a:t>
            </a:r>
            <a:fld id="{8DF333F6-CC2D-4897-9196-ACF7CD49A146}" type="slidenum">
              <a:rPr lang="en-US"/>
              <a:pPr/>
              <a:t>84</a:t>
            </a:fld>
            <a:endParaRPr lang="en-US"/>
          </a:p>
        </p:txBody>
      </p:sp>
      <p:sp>
        <p:nvSpPr>
          <p:cNvPr id="911362" name="Text Box 2"/>
          <p:cNvSpPr txBox="1">
            <a:spLocks noChangeArrowheads="1"/>
          </p:cNvSpPr>
          <p:nvPr/>
        </p:nvSpPr>
        <p:spPr bwMode="auto">
          <a:xfrm>
            <a:off x="1143000" y="533400"/>
            <a:ext cx="4029075" cy="457200"/>
          </a:xfrm>
          <a:prstGeom prst="rect">
            <a:avLst/>
          </a:prstGeom>
          <a:noFill/>
          <a:ln w="9525">
            <a:noFill/>
            <a:miter lim="800000"/>
            <a:headEnd/>
            <a:tailEnd/>
          </a:ln>
          <a:effectLst/>
        </p:spPr>
        <p:txBody>
          <a:bodyPr wrap="none">
            <a:spAutoFit/>
          </a:bodyPr>
          <a:lstStyle/>
          <a:p>
            <a:r>
              <a:rPr lang="en-US" sz="2400" i="0">
                <a:solidFill>
                  <a:schemeClr val="folHlink"/>
                </a:solidFill>
              </a:rPr>
              <a:t>Linear Diophantine Equation</a:t>
            </a:r>
            <a:endParaRPr lang="en-US" sz="2000"/>
          </a:p>
        </p:txBody>
      </p:sp>
      <p:sp>
        <p:nvSpPr>
          <p:cNvPr id="91136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136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136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136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136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136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136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1370"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911375" name="Line 15"/>
          <p:cNvSpPr>
            <a:spLocks noChangeShapeType="1"/>
          </p:cNvSpPr>
          <p:nvPr/>
        </p:nvSpPr>
        <p:spPr bwMode="auto">
          <a:xfrm>
            <a:off x="609600" y="3124200"/>
            <a:ext cx="8153400" cy="0"/>
          </a:xfrm>
          <a:prstGeom prst="line">
            <a:avLst/>
          </a:prstGeom>
          <a:noFill/>
          <a:ln w="76200">
            <a:solidFill>
              <a:srgbClr val="009900"/>
            </a:solidFill>
            <a:round/>
            <a:headEnd/>
            <a:tailEnd/>
          </a:ln>
          <a:effectLst/>
        </p:spPr>
        <p:txBody>
          <a:bodyPr/>
          <a:lstStyle/>
          <a:p>
            <a:endParaRPr lang="en-GB"/>
          </a:p>
        </p:txBody>
      </p:sp>
      <p:sp>
        <p:nvSpPr>
          <p:cNvPr id="911376" name="Line 16"/>
          <p:cNvSpPr>
            <a:spLocks noChangeShapeType="1"/>
          </p:cNvSpPr>
          <p:nvPr/>
        </p:nvSpPr>
        <p:spPr bwMode="auto">
          <a:xfrm>
            <a:off x="609600" y="4343400"/>
            <a:ext cx="8153400" cy="0"/>
          </a:xfrm>
          <a:prstGeom prst="line">
            <a:avLst/>
          </a:prstGeom>
          <a:noFill/>
          <a:ln w="76200">
            <a:solidFill>
              <a:srgbClr val="009900"/>
            </a:solidFill>
            <a:round/>
            <a:headEnd/>
            <a:tailEnd/>
          </a:ln>
          <a:effectLst/>
        </p:spPr>
        <p:txBody>
          <a:bodyPr/>
          <a:lstStyle/>
          <a:p>
            <a:endParaRPr lang="en-GB"/>
          </a:p>
        </p:txBody>
      </p:sp>
      <p:sp>
        <p:nvSpPr>
          <p:cNvPr id="911377" name="Rectangle 17"/>
          <p:cNvSpPr>
            <a:spLocks noChangeArrowheads="1"/>
          </p:cNvSpPr>
          <p:nvPr/>
        </p:nvSpPr>
        <p:spPr bwMode="auto">
          <a:xfrm>
            <a:off x="647700" y="3216275"/>
            <a:ext cx="8077200" cy="1066800"/>
          </a:xfrm>
          <a:prstGeom prst="rect">
            <a:avLst/>
          </a:prstGeom>
          <a:solidFill>
            <a:srgbClr val="99FF33"/>
          </a:solidFill>
          <a:ln w="76200" algn="ctr">
            <a:noFill/>
            <a:miter lim="800000"/>
            <a:headEnd/>
            <a:tailEnd/>
          </a:ln>
          <a:effectLst/>
        </p:spPr>
        <p:txBody>
          <a:bodyPr>
            <a:spAutoFit/>
          </a:bodyPr>
          <a:lstStyle/>
          <a:p>
            <a:r>
              <a:rPr lang="en-US" sz="3200">
                <a:latin typeface="Arial" charset="0"/>
              </a:rPr>
              <a:t>A linear Diophantine equation of two variables is ax + by = c.</a:t>
            </a:r>
          </a:p>
        </p:txBody>
      </p:sp>
      <p:grpSp>
        <p:nvGrpSpPr>
          <p:cNvPr id="2" name="Group 18"/>
          <p:cNvGrpSpPr>
            <a:grpSpLocks/>
          </p:cNvGrpSpPr>
          <p:nvPr/>
        </p:nvGrpSpPr>
        <p:grpSpPr bwMode="auto">
          <a:xfrm>
            <a:off x="655638" y="2514600"/>
            <a:ext cx="1143000" cy="566738"/>
            <a:chOff x="1200" y="1248"/>
            <a:chExt cx="720" cy="357"/>
          </a:xfrm>
        </p:grpSpPr>
        <p:pic>
          <p:nvPicPr>
            <p:cNvPr id="911379" name="Picture 19"/>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1380" name="Text Box 20"/>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r>
              <a:rPr lang="en-US"/>
              <a:t>2.</a:t>
            </a:r>
            <a:fld id="{FC6A799D-0741-493F-A1DF-98AA2DBACAB0}" type="slidenum">
              <a:rPr lang="en-US"/>
              <a:pPr/>
              <a:t>85</a:t>
            </a:fld>
            <a:endParaRPr lang="en-US"/>
          </a:p>
        </p:txBody>
      </p:sp>
      <p:sp>
        <p:nvSpPr>
          <p:cNvPr id="917506" name="Text Box 2"/>
          <p:cNvSpPr txBox="1">
            <a:spLocks noChangeArrowheads="1"/>
          </p:cNvSpPr>
          <p:nvPr/>
        </p:nvSpPr>
        <p:spPr bwMode="auto">
          <a:xfrm>
            <a:off x="1143000" y="533400"/>
            <a:ext cx="4029075" cy="457200"/>
          </a:xfrm>
          <a:prstGeom prst="rect">
            <a:avLst/>
          </a:prstGeom>
          <a:noFill/>
          <a:ln w="9525">
            <a:noFill/>
            <a:miter lim="800000"/>
            <a:headEnd/>
            <a:tailEnd/>
          </a:ln>
          <a:effectLst/>
        </p:spPr>
        <p:txBody>
          <a:bodyPr wrap="none">
            <a:spAutoFit/>
          </a:bodyPr>
          <a:lstStyle/>
          <a:p>
            <a:r>
              <a:rPr lang="en-US" sz="2400" i="0">
                <a:solidFill>
                  <a:schemeClr val="folHlink"/>
                </a:solidFill>
              </a:rPr>
              <a:t>Linear Diophantine Equation</a:t>
            </a:r>
            <a:endParaRPr lang="en-US" sz="2000"/>
          </a:p>
        </p:txBody>
      </p:sp>
      <p:sp>
        <p:nvSpPr>
          <p:cNvPr id="917507"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750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7509"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751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751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7512"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751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7514"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917515" name="Line 11"/>
          <p:cNvSpPr>
            <a:spLocks noChangeShapeType="1"/>
          </p:cNvSpPr>
          <p:nvPr/>
        </p:nvSpPr>
        <p:spPr bwMode="auto">
          <a:xfrm>
            <a:off x="609600" y="1905000"/>
            <a:ext cx="8153400" cy="0"/>
          </a:xfrm>
          <a:prstGeom prst="line">
            <a:avLst/>
          </a:prstGeom>
          <a:noFill/>
          <a:ln w="76200">
            <a:solidFill>
              <a:srgbClr val="009900"/>
            </a:solidFill>
            <a:round/>
            <a:headEnd/>
            <a:tailEnd/>
          </a:ln>
          <a:effectLst/>
        </p:spPr>
        <p:txBody>
          <a:bodyPr/>
          <a:lstStyle/>
          <a:p>
            <a:endParaRPr lang="en-GB"/>
          </a:p>
        </p:txBody>
      </p:sp>
      <p:sp>
        <p:nvSpPr>
          <p:cNvPr id="917516" name="Line 12"/>
          <p:cNvSpPr>
            <a:spLocks noChangeShapeType="1"/>
          </p:cNvSpPr>
          <p:nvPr/>
        </p:nvSpPr>
        <p:spPr bwMode="auto">
          <a:xfrm>
            <a:off x="609600" y="3124200"/>
            <a:ext cx="8153400" cy="0"/>
          </a:xfrm>
          <a:prstGeom prst="line">
            <a:avLst/>
          </a:prstGeom>
          <a:noFill/>
          <a:ln w="76200">
            <a:solidFill>
              <a:srgbClr val="009900"/>
            </a:solidFill>
            <a:round/>
            <a:headEnd/>
            <a:tailEnd/>
          </a:ln>
          <a:effectLst/>
        </p:spPr>
        <p:txBody>
          <a:bodyPr/>
          <a:lstStyle/>
          <a:p>
            <a:endParaRPr lang="en-GB"/>
          </a:p>
        </p:txBody>
      </p:sp>
      <p:sp>
        <p:nvSpPr>
          <p:cNvPr id="917517" name="Rectangle 13"/>
          <p:cNvSpPr>
            <a:spLocks noChangeArrowheads="1"/>
          </p:cNvSpPr>
          <p:nvPr/>
        </p:nvSpPr>
        <p:spPr bwMode="auto">
          <a:xfrm>
            <a:off x="647700" y="1997075"/>
            <a:ext cx="8077200" cy="1066800"/>
          </a:xfrm>
          <a:prstGeom prst="rect">
            <a:avLst/>
          </a:prstGeom>
          <a:solidFill>
            <a:srgbClr val="99FF33"/>
          </a:solidFill>
          <a:ln w="76200" algn="ctr">
            <a:noFill/>
            <a:miter lim="800000"/>
            <a:headEnd/>
            <a:tailEnd/>
          </a:ln>
          <a:effectLst/>
        </p:spPr>
        <p:txBody>
          <a:bodyPr>
            <a:spAutoFit/>
          </a:bodyPr>
          <a:lstStyle/>
          <a:p>
            <a:r>
              <a:rPr lang="en-US" sz="3200">
                <a:latin typeface="Arial" charset="0"/>
              </a:rPr>
              <a:t>Particular solution: </a:t>
            </a:r>
            <a:br>
              <a:rPr lang="en-US" sz="3200">
                <a:latin typeface="Arial" charset="0"/>
              </a:rPr>
            </a:br>
            <a:r>
              <a:rPr lang="en-US" sz="3200">
                <a:latin typeface="Arial" charset="0"/>
              </a:rPr>
              <a:t>x</a:t>
            </a:r>
            <a:r>
              <a:rPr lang="en-US" sz="3200" baseline="-25000">
                <a:latin typeface="Arial" charset="0"/>
              </a:rPr>
              <a:t>0</a:t>
            </a:r>
            <a:r>
              <a:rPr lang="en-US" sz="3200">
                <a:latin typeface="Arial" charset="0"/>
              </a:rPr>
              <a:t> = (c/d)s and     y</a:t>
            </a:r>
            <a:r>
              <a:rPr lang="en-US" sz="3200" baseline="-25000">
                <a:latin typeface="Arial" charset="0"/>
              </a:rPr>
              <a:t>0</a:t>
            </a:r>
            <a:r>
              <a:rPr lang="en-US" sz="3200">
                <a:latin typeface="Arial" charset="0"/>
              </a:rPr>
              <a:t> = (c/d)t</a:t>
            </a:r>
          </a:p>
        </p:txBody>
      </p:sp>
      <p:grpSp>
        <p:nvGrpSpPr>
          <p:cNvPr id="2" name="Group 14"/>
          <p:cNvGrpSpPr>
            <a:grpSpLocks/>
          </p:cNvGrpSpPr>
          <p:nvPr/>
        </p:nvGrpSpPr>
        <p:grpSpPr bwMode="auto">
          <a:xfrm>
            <a:off x="655638" y="1295400"/>
            <a:ext cx="1143000" cy="566738"/>
            <a:chOff x="1200" y="1248"/>
            <a:chExt cx="720" cy="357"/>
          </a:xfrm>
        </p:grpSpPr>
        <p:pic>
          <p:nvPicPr>
            <p:cNvPr id="917519" name="Picture 15"/>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7520" name="Text Box 16"/>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
        <p:nvSpPr>
          <p:cNvPr id="917525" name="Line 21"/>
          <p:cNvSpPr>
            <a:spLocks noChangeShapeType="1"/>
          </p:cNvSpPr>
          <p:nvPr/>
        </p:nvSpPr>
        <p:spPr bwMode="auto">
          <a:xfrm>
            <a:off x="533400" y="4572000"/>
            <a:ext cx="8153400" cy="0"/>
          </a:xfrm>
          <a:prstGeom prst="line">
            <a:avLst/>
          </a:prstGeom>
          <a:noFill/>
          <a:ln w="76200">
            <a:solidFill>
              <a:srgbClr val="009900"/>
            </a:solidFill>
            <a:round/>
            <a:headEnd/>
            <a:tailEnd/>
          </a:ln>
          <a:effectLst/>
        </p:spPr>
        <p:txBody>
          <a:bodyPr/>
          <a:lstStyle/>
          <a:p>
            <a:endParaRPr lang="en-GB"/>
          </a:p>
        </p:txBody>
      </p:sp>
      <p:sp>
        <p:nvSpPr>
          <p:cNvPr id="917526" name="Line 22"/>
          <p:cNvSpPr>
            <a:spLocks noChangeShapeType="1"/>
          </p:cNvSpPr>
          <p:nvPr/>
        </p:nvSpPr>
        <p:spPr bwMode="auto">
          <a:xfrm>
            <a:off x="533400" y="6324600"/>
            <a:ext cx="8153400" cy="0"/>
          </a:xfrm>
          <a:prstGeom prst="line">
            <a:avLst/>
          </a:prstGeom>
          <a:noFill/>
          <a:ln w="76200">
            <a:solidFill>
              <a:srgbClr val="009900"/>
            </a:solidFill>
            <a:round/>
            <a:headEnd/>
            <a:tailEnd/>
          </a:ln>
          <a:effectLst/>
        </p:spPr>
        <p:txBody>
          <a:bodyPr/>
          <a:lstStyle/>
          <a:p>
            <a:endParaRPr lang="en-GB"/>
          </a:p>
        </p:txBody>
      </p:sp>
      <p:sp>
        <p:nvSpPr>
          <p:cNvPr id="917527" name="Rectangle 23"/>
          <p:cNvSpPr>
            <a:spLocks noChangeArrowheads="1"/>
          </p:cNvSpPr>
          <p:nvPr/>
        </p:nvSpPr>
        <p:spPr bwMode="auto">
          <a:xfrm>
            <a:off x="571500" y="4664075"/>
            <a:ext cx="8077200" cy="1554163"/>
          </a:xfrm>
          <a:prstGeom prst="rect">
            <a:avLst/>
          </a:prstGeom>
          <a:solidFill>
            <a:srgbClr val="99FF33"/>
          </a:solidFill>
          <a:ln w="76200" algn="ctr">
            <a:noFill/>
            <a:miter lim="800000"/>
            <a:headEnd/>
            <a:tailEnd/>
          </a:ln>
          <a:effectLst/>
        </p:spPr>
        <p:txBody>
          <a:bodyPr>
            <a:spAutoFit/>
          </a:bodyPr>
          <a:lstStyle/>
          <a:p>
            <a:r>
              <a:rPr lang="en-US" sz="3200">
                <a:latin typeface="Arial" charset="0"/>
              </a:rPr>
              <a:t>General solutions: </a:t>
            </a:r>
          </a:p>
          <a:p>
            <a:r>
              <a:rPr lang="en-US" sz="3200">
                <a:latin typeface="Arial" charset="0"/>
              </a:rPr>
              <a:t>x = x</a:t>
            </a:r>
            <a:r>
              <a:rPr lang="en-US" sz="3200" baseline="-25000">
                <a:latin typeface="Arial" charset="0"/>
              </a:rPr>
              <a:t>0</a:t>
            </a:r>
            <a:r>
              <a:rPr lang="en-US" sz="3200">
                <a:latin typeface="Arial" charset="0"/>
              </a:rPr>
              <a:t> + k (b/d) and  y = y</a:t>
            </a:r>
            <a:r>
              <a:rPr lang="en-US" sz="3200" baseline="-25000">
                <a:latin typeface="Arial" charset="0"/>
              </a:rPr>
              <a:t>0</a:t>
            </a:r>
            <a:r>
              <a:rPr lang="en-US" sz="3200">
                <a:latin typeface="Arial" charset="0"/>
              </a:rPr>
              <a:t> − k(a/d) </a:t>
            </a:r>
            <a:br>
              <a:rPr lang="en-US" sz="3200">
                <a:latin typeface="Arial" charset="0"/>
              </a:rPr>
            </a:br>
            <a:r>
              <a:rPr lang="en-US" sz="3200">
                <a:latin typeface="Arial" charset="0"/>
              </a:rPr>
              <a:t>where k is an integer</a:t>
            </a:r>
          </a:p>
        </p:txBody>
      </p:sp>
      <p:grpSp>
        <p:nvGrpSpPr>
          <p:cNvPr id="3" name="Group 24"/>
          <p:cNvGrpSpPr>
            <a:grpSpLocks/>
          </p:cNvGrpSpPr>
          <p:nvPr/>
        </p:nvGrpSpPr>
        <p:grpSpPr bwMode="auto">
          <a:xfrm>
            <a:off x="579438" y="3886200"/>
            <a:ext cx="1143000" cy="566738"/>
            <a:chOff x="1200" y="1248"/>
            <a:chExt cx="720" cy="357"/>
          </a:xfrm>
        </p:grpSpPr>
        <p:pic>
          <p:nvPicPr>
            <p:cNvPr id="917529" name="Picture 25"/>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7530" name="Text Box 26"/>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a:solidFill>
                    <a:schemeClr val="hlink"/>
                  </a:solidFill>
                </a:rPr>
                <a:t>Note</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B912A82D-01A3-4AFD-9FF3-55078550D47A}" type="slidenum">
              <a:rPr lang="en-US"/>
              <a:pPr/>
              <a:t>86</a:t>
            </a:fld>
            <a:endParaRPr lang="en-US"/>
          </a:p>
        </p:txBody>
      </p:sp>
      <p:sp>
        <p:nvSpPr>
          <p:cNvPr id="913410"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2.12</a:t>
            </a:r>
            <a:endParaRPr lang="en-US" sz="2000">
              <a:solidFill>
                <a:schemeClr val="bg1"/>
              </a:solidFill>
            </a:endParaRPr>
          </a:p>
        </p:txBody>
      </p:sp>
      <p:sp>
        <p:nvSpPr>
          <p:cNvPr id="913411"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341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3413"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341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341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3416"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341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3418"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913419" name="Rectangle 11"/>
          <p:cNvSpPr>
            <a:spLocks noChangeArrowheads="1"/>
          </p:cNvSpPr>
          <p:nvPr/>
        </p:nvSpPr>
        <p:spPr bwMode="auto">
          <a:xfrm>
            <a:off x="304800" y="1158875"/>
            <a:ext cx="8229600" cy="82232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Find the particular and general solutions to the equation </a:t>
            </a:r>
          </a:p>
          <a:p>
            <a:pPr algn="just" eaLnBrk="1" hangingPunct="1"/>
            <a:r>
              <a:rPr lang="en-US" sz="2400" i="0">
                <a:effectLst>
                  <a:outerShdw blurRad="38100" dist="38100" dir="2700000" algn="tl">
                    <a:srgbClr val="C0C0C0"/>
                  </a:outerShdw>
                </a:effectLst>
              </a:rPr>
              <a:t>21</a:t>
            </a:r>
            <a:r>
              <a:rPr lang="en-US" sz="2400">
                <a:effectLst>
                  <a:outerShdw blurRad="38100" dist="38100" dir="2700000" algn="tl">
                    <a:srgbClr val="C0C0C0"/>
                  </a:outerShdw>
                </a:effectLst>
              </a:rPr>
              <a:t>x</a:t>
            </a:r>
            <a:r>
              <a:rPr lang="en-US" sz="2400" i="0">
                <a:effectLst>
                  <a:outerShdw blurRad="38100" dist="38100" dir="2700000" algn="tl">
                    <a:srgbClr val="C0C0C0"/>
                  </a:outerShdw>
                </a:effectLst>
              </a:rPr>
              <a:t> + 14</a:t>
            </a:r>
            <a:r>
              <a:rPr lang="en-US" sz="2400">
                <a:effectLst>
                  <a:outerShdw blurRad="38100" dist="38100" dir="2700000" algn="tl">
                    <a:srgbClr val="C0C0C0"/>
                  </a:outerShdw>
                </a:effectLst>
              </a:rPr>
              <a:t>y</a:t>
            </a:r>
            <a:r>
              <a:rPr lang="en-US" sz="2400" i="0">
                <a:effectLst>
                  <a:outerShdw blurRad="38100" dist="38100" dir="2700000" algn="tl">
                    <a:srgbClr val="C0C0C0"/>
                  </a:outerShdw>
                </a:effectLst>
              </a:rPr>
              <a:t> = 35.</a:t>
            </a:r>
          </a:p>
        </p:txBody>
      </p:sp>
      <p:sp>
        <p:nvSpPr>
          <p:cNvPr id="913421" name="Rectangle 13"/>
          <p:cNvSpPr>
            <a:spLocks noChangeArrowheads="1"/>
          </p:cNvSpPr>
          <p:nvPr/>
        </p:nvSpPr>
        <p:spPr bwMode="auto">
          <a:xfrm>
            <a:off x="228600" y="22098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pic>
        <p:nvPicPr>
          <p:cNvPr id="913423" name="Picture 15"/>
          <p:cNvPicPr>
            <a:picLocks noChangeAspect="1" noChangeArrowheads="1"/>
          </p:cNvPicPr>
          <p:nvPr/>
        </p:nvPicPr>
        <p:blipFill>
          <a:blip r:embed="rId3"/>
          <a:srcRect/>
          <a:stretch>
            <a:fillRect/>
          </a:stretch>
        </p:blipFill>
        <p:spPr bwMode="auto">
          <a:xfrm>
            <a:off x="333375" y="3276600"/>
            <a:ext cx="7961313" cy="92075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2.</a:t>
            </a:r>
            <a:fld id="{8FBD3D1E-F8CA-419B-84DA-A26730FE4C03}" type="slidenum">
              <a:rPr lang="en-US"/>
              <a:pPr/>
              <a:t>87</a:t>
            </a:fld>
            <a:endParaRPr lang="en-US"/>
          </a:p>
        </p:txBody>
      </p:sp>
      <p:sp>
        <p:nvSpPr>
          <p:cNvPr id="75161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sz="3200" i="0">
              <a:effectLst>
                <a:outerShdw blurRad="38100" dist="38100" dir="2700000" algn="tl">
                  <a:srgbClr val="FFFFFF"/>
                </a:outerShdw>
              </a:effectLst>
            </a:endParaRPr>
          </a:p>
        </p:txBody>
      </p:sp>
      <p:sp>
        <p:nvSpPr>
          <p:cNvPr id="751619" name="Text Box 3"/>
          <p:cNvSpPr txBox="1">
            <a:spLocks noChangeArrowheads="1"/>
          </p:cNvSpPr>
          <p:nvPr/>
        </p:nvSpPr>
        <p:spPr bwMode="auto">
          <a:xfrm>
            <a:off x="228600" y="406400"/>
            <a:ext cx="5724452" cy="584775"/>
          </a:xfrm>
          <a:prstGeom prst="rect">
            <a:avLst/>
          </a:prstGeom>
          <a:noFill/>
          <a:ln w="9525">
            <a:noFill/>
            <a:miter lim="800000"/>
            <a:headEnd/>
            <a:tailEnd/>
          </a:ln>
          <a:effectLst/>
        </p:spPr>
        <p:txBody>
          <a:bodyPr wrap="none">
            <a:spAutoFit/>
          </a:bodyPr>
          <a:lstStyle/>
          <a:p>
            <a:r>
              <a:rPr lang="en-US" sz="3200" i="0" dirty="0">
                <a:effectLst>
                  <a:outerShdw blurRad="38100" dist="38100" dir="2700000" algn="tl">
                    <a:srgbClr val="C0C0C0"/>
                  </a:outerShdw>
                </a:effectLst>
                <a:latin typeface="Times New Roman" pitchFamily="18" charset="0"/>
                <a:cs typeface="Times New Roman" pitchFamily="18" charset="0"/>
              </a:rPr>
              <a:t>2-2   MODULAR ARITHMETIC</a:t>
            </a:r>
          </a:p>
        </p:txBody>
      </p:sp>
      <p:sp>
        <p:nvSpPr>
          <p:cNvPr id="75162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i="0"/>
          </a:p>
        </p:txBody>
      </p:sp>
      <p:sp>
        <p:nvSpPr>
          <p:cNvPr id="751621" name="Rectangle 5"/>
          <p:cNvSpPr>
            <a:spLocks noChangeArrowheads="1"/>
          </p:cNvSpPr>
          <p:nvPr/>
        </p:nvSpPr>
        <p:spPr bwMode="auto">
          <a:xfrm>
            <a:off x="304800" y="1524000"/>
            <a:ext cx="8229600" cy="1800225"/>
          </a:xfrm>
          <a:prstGeom prst="rect">
            <a:avLst/>
          </a:prstGeom>
          <a:noFill/>
          <a:ln w="9525">
            <a:noFill/>
            <a:miter lim="800000"/>
            <a:headEnd/>
            <a:tailEnd/>
          </a:ln>
          <a:effectLst/>
        </p:spPr>
        <p:txBody>
          <a:bodyPr anchor="ctr">
            <a:spAutoFit/>
          </a:bodyPr>
          <a:lstStyle/>
          <a:p>
            <a:pPr algn="just" eaLnBrk="1" hangingPunct="1"/>
            <a:r>
              <a:rPr lang="en-US" sz="2800" dirty="0">
                <a:effectLst>
                  <a:outerShdw blurRad="38100" dist="38100" dir="2700000" algn="tl">
                    <a:srgbClr val="C0C0C0"/>
                  </a:outerShdw>
                </a:effectLst>
              </a:rPr>
              <a:t>The division relationship (a = q × n + r) discussed in the previous section has two inputs (a and n) and two outputs (q and r). In modular arithmetic, we are interested in only one of the outputs, the remainder r. </a:t>
            </a:r>
          </a:p>
        </p:txBody>
      </p:sp>
      <p:sp>
        <p:nvSpPr>
          <p:cNvPr id="751622" name="Rectangle 6"/>
          <p:cNvSpPr>
            <a:spLocks noChangeArrowheads="1"/>
          </p:cNvSpPr>
          <p:nvPr/>
        </p:nvSpPr>
        <p:spPr bwMode="auto">
          <a:xfrm>
            <a:off x="304800" y="4117975"/>
            <a:ext cx="6705600" cy="228282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i="0" dirty="0">
                <a:solidFill>
                  <a:schemeClr val="hlink"/>
                </a:solidFill>
              </a:rPr>
              <a:t>2.2.1</a:t>
            </a:r>
            <a:r>
              <a:rPr lang="en-US" sz="2400" i="0" dirty="0">
                <a:solidFill>
                  <a:srgbClr val="0033CC"/>
                </a:solidFill>
              </a:rPr>
              <a:t>	Modular Operator</a:t>
            </a:r>
            <a:r>
              <a:rPr lang="fr-FR" sz="2400" i="0" dirty="0">
                <a:solidFill>
                  <a:srgbClr val="0033CC"/>
                </a:solidFill>
              </a:rPr>
              <a:t/>
            </a:r>
            <a:br>
              <a:rPr lang="fr-FR" sz="2400" i="0" dirty="0">
                <a:solidFill>
                  <a:srgbClr val="0033CC"/>
                </a:solidFill>
              </a:rPr>
            </a:br>
            <a:r>
              <a:rPr lang="fr-FR" sz="2400" i="0" dirty="0">
                <a:solidFill>
                  <a:schemeClr val="hlink"/>
                </a:solidFill>
              </a:rPr>
              <a:t>2.2.2</a:t>
            </a:r>
            <a:r>
              <a:rPr lang="fr-FR" sz="2400" i="0" dirty="0">
                <a:solidFill>
                  <a:srgbClr val="0033CC"/>
                </a:solidFill>
              </a:rPr>
              <a:t>	Set of </a:t>
            </a:r>
            <a:r>
              <a:rPr lang="fr-FR" sz="2400" i="0" dirty="0" err="1">
                <a:solidFill>
                  <a:srgbClr val="0033CC"/>
                </a:solidFill>
              </a:rPr>
              <a:t>Residues</a:t>
            </a:r>
            <a:r>
              <a:rPr lang="fr-FR" sz="2400" i="0" dirty="0">
                <a:solidFill>
                  <a:srgbClr val="0033CC"/>
                </a:solidFill>
              </a:rPr>
              <a:t/>
            </a:r>
            <a:br>
              <a:rPr lang="fr-FR" sz="2400" i="0" dirty="0">
                <a:solidFill>
                  <a:srgbClr val="0033CC"/>
                </a:solidFill>
              </a:rPr>
            </a:br>
            <a:r>
              <a:rPr lang="fr-FR" sz="2400" i="0" dirty="0">
                <a:solidFill>
                  <a:schemeClr val="hlink"/>
                </a:solidFill>
              </a:rPr>
              <a:t>2.2.3</a:t>
            </a:r>
            <a:r>
              <a:rPr lang="fr-FR" sz="2400" i="0" dirty="0">
                <a:solidFill>
                  <a:srgbClr val="0033CC"/>
                </a:solidFill>
              </a:rPr>
              <a:t>	Congruence</a:t>
            </a:r>
            <a:br>
              <a:rPr lang="fr-FR" sz="2400" i="0" dirty="0">
                <a:solidFill>
                  <a:srgbClr val="0033CC"/>
                </a:solidFill>
              </a:rPr>
            </a:br>
            <a:r>
              <a:rPr lang="fr-FR" sz="2400" i="0" dirty="0">
                <a:solidFill>
                  <a:schemeClr val="hlink"/>
                </a:solidFill>
              </a:rPr>
              <a:t>2.2.4</a:t>
            </a:r>
            <a:r>
              <a:rPr lang="fr-FR" sz="2400" i="0" dirty="0">
                <a:solidFill>
                  <a:srgbClr val="0033CC"/>
                </a:solidFill>
              </a:rPr>
              <a:t>	Operations in Z</a:t>
            </a:r>
            <a:r>
              <a:rPr lang="fr-FR" sz="2400" i="0" baseline="-25000" dirty="0">
                <a:solidFill>
                  <a:srgbClr val="0033CC"/>
                </a:solidFill>
              </a:rPr>
              <a:t>n</a:t>
            </a:r>
          </a:p>
          <a:p>
            <a:pPr>
              <a:buClr>
                <a:schemeClr val="tx1"/>
              </a:buClr>
              <a:buSzPct val="117000"/>
              <a:buFont typeface="Wingdings" pitchFamily="2" charset="2"/>
              <a:buNone/>
            </a:pPr>
            <a:r>
              <a:rPr lang="en-US" sz="2400" i="0" dirty="0">
                <a:solidFill>
                  <a:schemeClr val="hlink"/>
                </a:solidFill>
              </a:rPr>
              <a:t>2.2.5</a:t>
            </a:r>
            <a:r>
              <a:rPr lang="en-US" sz="2400" i="0" dirty="0">
                <a:solidFill>
                  <a:srgbClr val="0033CC"/>
                </a:solidFill>
              </a:rPr>
              <a:t>	Addition and Multiplication Tables</a:t>
            </a:r>
          </a:p>
          <a:p>
            <a:pPr>
              <a:buClr>
                <a:schemeClr val="tx1"/>
              </a:buClr>
              <a:buSzPct val="117000"/>
              <a:buFont typeface="Wingdings" pitchFamily="2" charset="2"/>
              <a:buNone/>
            </a:pPr>
            <a:r>
              <a:rPr lang="en-US" sz="2400" i="0" dirty="0">
                <a:solidFill>
                  <a:schemeClr val="hlink"/>
                </a:solidFill>
              </a:rPr>
              <a:t>2.2.6</a:t>
            </a:r>
            <a:r>
              <a:rPr lang="en-US" sz="2400" i="0" dirty="0">
                <a:solidFill>
                  <a:srgbClr val="0033CC"/>
                </a:solidFill>
              </a:rPr>
              <a:t>	Different Sets</a:t>
            </a:r>
          </a:p>
        </p:txBody>
      </p:sp>
      <p:sp>
        <p:nvSpPr>
          <p:cNvPr id="751623" name="Text Box 7"/>
          <p:cNvSpPr txBox="1">
            <a:spLocks noChangeArrowheads="1"/>
          </p:cNvSpPr>
          <p:nvPr/>
        </p:nvSpPr>
        <p:spPr bwMode="auto">
          <a:xfrm>
            <a:off x="317500" y="3595688"/>
            <a:ext cx="4862513" cy="519112"/>
          </a:xfrm>
          <a:prstGeom prst="rect">
            <a:avLst/>
          </a:prstGeom>
          <a:noFill/>
          <a:ln w="76200" algn="ctr">
            <a:noFill/>
            <a:miter lim="800000"/>
            <a:headEnd/>
            <a:tailEnd/>
          </a:ln>
          <a:effectLst/>
        </p:spPr>
        <p:txBody>
          <a:bodyPr wrap="none">
            <a:spAutoFit/>
          </a:bodyPr>
          <a:lstStyle/>
          <a:p>
            <a:pPr algn="ctr"/>
            <a:r>
              <a:rPr lang="en-US" sz="2800" u="sng">
                <a:solidFill>
                  <a:schemeClr val="hlink"/>
                </a:solidFill>
                <a:effectLst>
                  <a:outerShdw blurRad="38100" dist="38100" dir="2700000" algn="tl">
                    <a:srgbClr val="C0C0C0"/>
                  </a:outerShdw>
                </a:effectLst>
              </a:rPr>
              <a:t>Topics discussed in this section: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7038333C-B428-493C-A454-0931F8FC249A}" type="slidenum">
              <a:rPr lang="en-US"/>
              <a:pPr/>
              <a:t>88</a:t>
            </a:fld>
            <a:endParaRPr lang="en-US"/>
          </a:p>
        </p:txBody>
      </p:sp>
      <p:sp>
        <p:nvSpPr>
          <p:cNvPr id="91955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95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955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95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95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955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95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19561" name="Rectangle 9"/>
          <p:cNvSpPr>
            <a:spLocks noChangeArrowheads="1"/>
          </p:cNvSpPr>
          <p:nvPr/>
        </p:nvSpPr>
        <p:spPr bwMode="auto">
          <a:xfrm>
            <a:off x="228600" y="1066800"/>
            <a:ext cx="8686800" cy="1373188"/>
          </a:xfrm>
          <a:prstGeom prst="rect">
            <a:avLst/>
          </a:prstGeom>
          <a:solidFill>
            <a:schemeClr val="bg1"/>
          </a:solidFill>
          <a:ln w="9525">
            <a:noFill/>
            <a:miter lim="800000"/>
            <a:headEnd/>
            <a:tailEnd/>
          </a:ln>
          <a:effectLst/>
        </p:spPr>
        <p:txBody>
          <a:bodyPr>
            <a:spAutoFit/>
          </a:bodyPr>
          <a:lstStyle/>
          <a:p>
            <a:pPr algn="just"/>
            <a:r>
              <a:rPr lang="en-US" sz="2800"/>
              <a:t>The modulo operator is shown as </a:t>
            </a:r>
            <a:r>
              <a:rPr lang="en-US" sz="2800">
                <a:solidFill>
                  <a:schemeClr val="hlink"/>
                </a:solidFill>
              </a:rPr>
              <a:t>mod</a:t>
            </a:r>
            <a:r>
              <a:rPr lang="en-US" sz="2800"/>
              <a:t>. The second input (n) is called the modulus. The output r is called the residue. </a:t>
            </a:r>
          </a:p>
        </p:txBody>
      </p:sp>
      <p:sp>
        <p:nvSpPr>
          <p:cNvPr id="919562" name="Text Box 10"/>
          <p:cNvSpPr txBox="1">
            <a:spLocks noChangeArrowheads="1"/>
          </p:cNvSpPr>
          <p:nvPr/>
        </p:nvSpPr>
        <p:spPr bwMode="auto">
          <a:xfrm>
            <a:off x="1143000" y="0"/>
            <a:ext cx="4125913" cy="579438"/>
          </a:xfrm>
          <a:prstGeom prst="rect">
            <a:avLst/>
          </a:prstGeom>
          <a:noFill/>
          <a:ln w="9525">
            <a:noFill/>
            <a:miter lim="800000"/>
            <a:headEnd/>
            <a:tailEnd/>
          </a:ln>
          <a:effectLst/>
        </p:spPr>
        <p:txBody>
          <a:bodyPr wrap="none">
            <a:spAutoFit/>
          </a:bodyPr>
          <a:lstStyle/>
          <a:p>
            <a:r>
              <a:rPr lang="en-US" sz="3200">
                <a:solidFill>
                  <a:schemeClr val="hlink"/>
                </a:solidFill>
              </a:rPr>
              <a:t>2.2.1  Modulo Operator</a:t>
            </a:r>
          </a:p>
        </p:txBody>
      </p:sp>
      <p:pic>
        <p:nvPicPr>
          <p:cNvPr id="919570" name="Picture 18"/>
          <p:cNvPicPr>
            <a:picLocks noChangeAspect="1" noChangeArrowheads="1"/>
          </p:cNvPicPr>
          <p:nvPr/>
        </p:nvPicPr>
        <p:blipFill>
          <a:blip r:embed="rId3"/>
          <a:srcRect/>
          <a:stretch>
            <a:fillRect/>
          </a:stretch>
        </p:blipFill>
        <p:spPr bwMode="auto">
          <a:xfrm>
            <a:off x="1136650" y="3490913"/>
            <a:ext cx="7321550" cy="2224087"/>
          </a:xfrm>
          <a:prstGeom prst="rect">
            <a:avLst/>
          </a:prstGeom>
          <a:noFill/>
          <a:ln w="9525">
            <a:noFill/>
            <a:miter lim="800000"/>
            <a:headEnd/>
            <a:tailEnd/>
          </a:ln>
          <a:effectLst/>
        </p:spPr>
      </p:pic>
      <p:sp>
        <p:nvSpPr>
          <p:cNvPr id="919571" name="Text Box 19"/>
          <p:cNvSpPr txBox="1">
            <a:spLocks noChangeArrowheads="1"/>
          </p:cNvSpPr>
          <p:nvPr/>
        </p:nvSpPr>
        <p:spPr bwMode="auto">
          <a:xfrm>
            <a:off x="1662113" y="2590800"/>
            <a:ext cx="5881687" cy="457200"/>
          </a:xfrm>
          <a:prstGeom prst="rect">
            <a:avLst/>
          </a:prstGeom>
          <a:noFill/>
          <a:ln w="9525">
            <a:noFill/>
            <a:miter lim="800000"/>
            <a:headEnd/>
            <a:tailEnd/>
          </a:ln>
          <a:effectLst/>
        </p:spPr>
        <p:txBody>
          <a:bodyPr wrap="none">
            <a:spAutoFit/>
          </a:bodyPr>
          <a:lstStyle/>
          <a:p>
            <a:r>
              <a:rPr lang="en-US" sz="2400" i="0">
                <a:solidFill>
                  <a:schemeClr val="folHlink"/>
                </a:solidFill>
              </a:rPr>
              <a:t>Figure 2.9  </a:t>
            </a:r>
            <a:r>
              <a:rPr lang="en-US" sz="2000"/>
              <a:t>Division algorithm and modulo operator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7993AEC6-7D9D-417B-B488-9A1EF9BC6CB9}" type="slidenum">
              <a:rPr lang="en-US"/>
              <a:pPr/>
              <a:t>89</a:t>
            </a:fld>
            <a:endParaRPr lang="en-US"/>
          </a:p>
        </p:txBody>
      </p:sp>
      <p:sp>
        <p:nvSpPr>
          <p:cNvPr id="921602"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2.14</a:t>
            </a:r>
            <a:endParaRPr lang="en-US" sz="2000">
              <a:solidFill>
                <a:schemeClr val="bg1"/>
              </a:solidFill>
            </a:endParaRPr>
          </a:p>
        </p:txBody>
      </p:sp>
      <p:sp>
        <p:nvSpPr>
          <p:cNvPr id="92160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160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160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160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160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160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160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1610"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2.1.4   Continued</a:t>
            </a:r>
          </a:p>
        </p:txBody>
      </p:sp>
      <p:sp>
        <p:nvSpPr>
          <p:cNvPr id="921611" name="Rectangle 11"/>
          <p:cNvSpPr>
            <a:spLocks noChangeArrowheads="1"/>
          </p:cNvSpPr>
          <p:nvPr/>
        </p:nvSpPr>
        <p:spPr bwMode="auto">
          <a:xfrm>
            <a:off x="304800" y="1066800"/>
            <a:ext cx="8610600" cy="1569660"/>
          </a:xfrm>
          <a:prstGeom prst="rect">
            <a:avLst/>
          </a:prstGeom>
          <a:noFill/>
          <a:ln w="9525">
            <a:noFill/>
            <a:miter lim="800000"/>
            <a:headEnd/>
            <a:tailEnd/>
          </a:ln>
          <a:effectLst/>
        </p:spPr>
        <p:txBody>
          <a:bodyPr wrap="square" anchor="ctr">
            <a:spAutoFit/>
          </a:bodyPr>
          <a:lstStyle/>
          <a:p>
            <a:pPr algn="just" eaLnBrk="1" hangingPunct="1"/>
            <a:endParaRPr lang="en-US" sz="2400" i="0" dirty="0" smtClean="0">
              <a:effectLst>
                <a:outerShdw blurRad="38100" dist="38100" dir="2700000" algn="tl">
                  <a:srgbClr val="C0C0C0"/>
                </a:outerShdw>
              </a:effectLst>
            </a:endParaRPr>
          </a:p>
          <a:p>
            <a:pPr algn="just" eaLnBrk="1" hangingPunct="1"/>
            <a:r>
              <a:rPr lang="en-US" sz="2400" i="0" dirty="0" smtClean="0">
                <a:effectLst>
                  <a:outerShdw blurRad="38100" dist="38100" dir="2700000" algn="tl">
                    <a:srgbClr val="C0C0C0"/>
                  </a:outerShdw>
                </a:effectLst>
              </a:rPr>
              <a:t>Find </a:t>
            </a:r>
            <a:r>
              <a:rPr lang="en-US" sz="2400" i="0" dirty="0">
                <a:effectLst>
                  <a:outerShdw blurRad="38100" dist="38100" dir="2700000" algn="tl">
                    <a:srgbClr val="C0C0C0"/>
                  </a:outerShdw>
                </a:effectLst>
              </a:rPr>
              <a:t>the result of the following operations:</a:t>
            </a:r>
          </a:p>
          <a:p>
            <a:pPr algn="just" eaLnBrk="1" hangingPunct="1"/>
            <a:r>
              <a:rPr lang="da-DK" sz="2400" i="0" dirty="0">
                <a:solidFill>
                  <a:schemeClr val="hlink"/>
                </a:solidFill>
                <a:effectLst>
                  <a:outerShdw blurRad="38100" dist="38100" dir="2700000" algn="tl">
                    <a:srgbClr val="C0C0C0"/>
                  </a:outerShdw>
                </a:effectLst>
              </a:rPr>
              <a:t>a.</a:t>
            </a:r>
            <a:r>
              <a:rPr lang="da-DK" sz="2400" i="0" dirty="0">
                <a:effectLst>
                  <a:outerShdw blurRad="38100" dist="38100" dir="2700000" algn="tl">
                    <a:srgbClr val="C0C0C0"/>
                  </a:outerShdw>
                </a:effectLst>
              </a:rPr>
              <a:t>  27 mod 5                                            </a:t>
            </a:r>
            <a:r>
              <a:rPr lang="da-DK" sz="2400" i="0" dirty="0">
                <a:solidFill>
                  <a:schemeClr val="hlink"/>
                </a:solidFill>
                <a:effectLst>
                  <a:outerShdw blurRad="38100" dist="38100" dir="2700000" algn="tl">
                    <a:srgbClr val="C0C0C0"/>
                  </a:outerShdw>
                </a:effectLst>
              </a:rPr>
              <a:t>b.</a:t>
            </a:r>
            <a:r>
              <a:rPr lang="da-DK" sz="2400" i="0" dirty="0">
                <a:effectLst>
                  <a:outerShdw blurRad="38100" dist="38100" dir="2700000" algn="tl">
                    <a:srgbClr val="C0C0C0"/>
                  </a:outerShdw>
                </a:effectLst>
              </a:rPr>
              <a:t>  36 mod 12</a:t>
            </a:r>
          </a:p>
          <a:p>
            <a:pPr algn="just" eaLnBrk="1" hangingPunct="1"/>
            <a:r>
              <a:rPr lang="da-DK" sz="2400" i="0" dirty="0">
                <a:solidFill>
                  <a:schemeClr val="hlink"/>
                </a:solidFill>
                <a:effectLst>
                  <a:outerShdw blurRad="38100" dist="38100" dir="2700000" algn="tl">
                    <a:srgbClr val="C0C0C0"/>
                  </a:outerShdw>
                </a:effectLst>
              </a:rPr>
              <a:t>c.</a:t>
            </a:r>
            <a:r>
              <a:rPr lang="da-DK" sz="2400" i="0" dirty="0">
                <a:effectLst>
                  <a:outerShdw blurRad="38100" dist="38100" dir="2700000" algn="tl">
                    <a:srgbClr val="C0C0C0"/>
                  </a:outerShdw>
                </a:effectLst>
              </a:rPr>
              <a:t>  −18 mod 14                                        </a:t>
            </a:r>
            <a:r>
              <a:rPr lang="da-DK" sz="2400" i="0" dirty="0">
                <a:solidFill>
                  <a:schemeClr val="hlink"/>
                </a:solidFill>
                <a:effectLst>
                  <a:outerShdw blurRad="38100" dist="38100" dir="2700000" algn="tl">
                    <a:srgbClr val="C0C0C0"/>
                  </a:outerShdw>
                </a:effectLst>
              </a:rPr>
              <a:t>d.</a:t>
            </a:r>
            <a:r>
              <a:rPr lang="da-DK" sz="2400" i="0" dirty="0">
                <a:effectLst>
                  <a:outerShdw blurRad="38100" dist="38100" dir="2700000" algn="tl">
                    <a:srgbClr val="C0C0C0"/>
                  </a:outerShdw>
                </a:effectLst>
              </a:rPr>
              <a:t>  −7 mod 10</a:t>
            </a:r>
            <a:endParaRPr lang="en-US" sz="2400" i="0" dirty="0">
              <a:effectLst>
                <a:outerShdw blurRad="38100" dist="38100" dir="2700000" algn="tl">
                  <a:srgbClr val="C0C0C0"/>
                </a:outerShdw>
              </a:effectLst>
            </a:endParaRPr>
          </a:p>
        </p:txBody>
      </p:sp>
      <p:sp>
        <p:nvSpPr>
          <p:cNvPr id="921612" name="Rectangle 12"/>
          <p:cNvSpPr>
            <a:spLocks noChangeArrowheads="1"/>
          </p:cNvSpPr>
          <p:nvPr/>
        </p:nvSpPr>
        <p:spPr bwMode="auto">
          <a:xfrm>
            <a:off x="228600" y="3376613"/>
            <a:ext cx="8229600" cy="2720975"/>
          </a:xfrm>
          <a:prstGeom prst="rect">
            <a:avLst/>
          </a:prstGeom>
          <a:noFill/>
          <a:ln w="9525">
            <a:noFill/>
            <a:miter lim="800000"/>
            <a:headEnd/>
            <a:tailEnd/>
          </a:ln>
          <a:effectLst/>
        </p:spPr>
        <p:txBody>
          <a:bodyPr anchor="ctr">
            <a:spAutoFit/>
          </a:bodyPr>
          <a:lstStyle/>
          <a:p>
            <a:pPr marL="457200" indent="-457200" eaLnBrk="1" hangingPunct="1">
              <a:spcAft>
                <a:spcPct val="40000"/>
              </a:spcAft>
              <a:buFontTx/>
              <a:buAutoNum type="alphaLcPeriod"/>
            </a:pPr>
            <a:r>
              <a:rPr lang="en-US" sz="2400" i="0">
                <a:effectLst>
                  <a:outerShdw blurRad="38100" dist="38100" dir="2700000" algn="tl">
                    <a:srgbClr val="C0C0C0"/>
                  </a:outerShdw>
                </a:effectLst>
              </a:rPr>
              <a:t>Dividing 27 by 5 results in </a:t>
            </a:r>
            <a:r>
              <a:rPr lang="en-US" sz="2400">
                <a:effectLst>
                  <a:outerShdw blurRad="38100" dist="38100" dir="2700000" algn="tl">
                    <a:srgbClr val="C0C0C0"/>
                  </a:outerShdw>
                </a:effectLst>
              </a:rPr>
              <a:t>r</a:t>
            </a:r>
            <a:r>
              <a:rPr lang="en-US" sz="2400" i="0">
                <a:effectLst>
                  <a:outerShdw blurRad="38100" dist="38100" dir="2700000" algn="tl">
                    <a:srgbClr val="C0C0C0"/>
                  </a:outerShdw>
                </a:effectLst>
              </a:rPr>
              <a:t> = 2</a:t>
            </a:r>
          </a:p>
          <a:p>
            <a:pPr marL="457200" indent="-457200" eaLnBrk="1" hangingPunct="1">
              <a:spcAft>
                <a:spcPct val="40000"/>
              </a:spcAft>
              <a:buFontTx/>
              <a:buAutoNum type="alphaLcPeriod"/>
            </a:pPr>
            <a:r>
              <a:rPr lang="en-US" sz="2400" i="0">
                <a:effectLst>
                  <a:outerShdw blurRad="38100" dist="38100" dir="2700000" algn="tl">
                    <a:srgbClr val="C0C0C0"/>
                  </a:outerShdw>
                </a:effectLst>
              </a:rPr>
              <a:t>Dividing 36 by 12 results in </a:t>
            </a:r>
            <a:r>
              <a:rPr lang="en-US" sz="2400">
                <a:effectLst>
                  <a:outerShdw blurRad="38100" dist="38100" dir="2700000" algn="tl">
                    <a:srgbClr val="C0C0C0"/>
                  </a:outerShdw>
                </a:effectLst>
              </a:rPr>
              <a:t>r</a:t>
            </a:r>
            <a:r>
              <a:rPr lang="en-US" sz="2400" i="0">
                <a:effectLst>
                  <a:outerShdw blurRad="38100" dist="38100" dir="2700000" algn="tl">
                    <a:srgbClr val="C0C0C0"/>
                  </a:outerShdw>
                </a:effectLst>
              </a:rPr>
              <a:t> = 0. </a:t>
            </a:r>
          </a:p>
          <a:p>
            <a:pPr marL="457200" indent="-457200" eaLnBrk="1" hangingPunct="1">
              <a:spcAft>
                <a:spcPct val="40000"/>
              </a:spcAft>
            </a:pPr>
            <a:r>
              <a:rPr lang="en-US" sz="2400" i="0">
                <a:effectLst>
                  <a:outerShdw blurRad="38100" dist="38100" dir="2700000" algn="tl">
                    <a:srgbClr val="C0C0C0"/>
                  </a:outerShdw>
                </a:effectLst>
              </a:rPr>
              <a:t>c.   Dividing −18 by 14 results in </a:t>
            </a:r>
            <a:r>
              <a:rPr lang="en-US" sz="2400">
                <a:effectLst>
                  <a:outerShdw blurRad="38100" dist="38100" dir="2700000" algn="tl">
                    <a:srgbClr val="C0C0C0"/>
                  </a:outerShdw>
                </a:effectLst>
              </a:rPr>
              <a:t>r</a:t>
            </a:r>
            <a:r>
              <a:rPr lang="en-US" sz="2400" i="0">
                <a:effectLst>
                  <a:outerShdw blurRad="38100" dist="38100" dir="2700000" algn="tl">
                    <a:srgbClr val="C0C0C0"/>
                  </a:outerShdw>
                </a:effectLst>
              </a:rPr>
              <a:t> = −4. After adding the modulus </a:t>
            </a:r>
            <a:r>
              <a:rPr lang="en-US" sz="2400">
                <a:effectLst>
                  <a:outerShdw blurRad="38100" dist="38100" dir="2700000" algn="tl">
                    <a:srgbClr val="C0C0C0"/>
                  </a:outerShdw>
                </a:effectLst>
              </a:rPr>
              <a:t>r</a:t>
            </a:r>
            <a:r>
              <a:rPr lang="en-US" sz="2400" i="0">
                <a:effectLst>
                  <a:outerShdw blurRad="38100" dist="38100" dir="2700000" algn="tl">
                    <a:srgbClr val="C0C0C0"/>
                  </a:outerShdw>
                </a:effectLst>
              </a:rPr>
              <a:t> = 10</a:t>
            </a:r>
          </a:p>
          <a:p>
            <a:pPr marL="457200" indent="-457200" eaLnBrk="1" hangingPunct="1">
              <a:spcAft>
                <a:spcPct val="40000"/>
              </a:spcAft>
            </a:pPr>
            <a:r>
              <a:rPr lang="en-US" sz="2400" i="0">
                <a:effectLst>
                  <a:outerShdw blurRad="38100" dist="38100" dir="2700000" algn="tl">
                    <a:srgbClr val="C0C0C0"/>
                  </a:outerShdw>
                </a:effectLst>
              </a:rPr>
              <a:t>d.   Dividing −7 by 10 results in r = −7. After adding the modulus to −7, r = 3. </a:t>
            </a:r>
          </a:p>
        </p:txBody>
      </p:sp>
      <p:sp>
        <p:nvSpPr>
          <p:cNvPr id="921613" name="Rectangle 13"/>
          <p:cNvSpPr>
            <a:spLocks noChangeArrowheads="1"/>
          </p:cNvSpPr>
          <p:nvPr/>
        </p:nvSpPr>
        <p:spPr bwMode="auto">
          <a:xfrm>
            <a:off x="228600" y="29718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124105-B86F-4B8F-BFE0-AB0BEC75EAD3}" type="slidenum">
              <a:rPr lang="en-US" smtClean="0"/>
              <a:pPr/>
              <a:t>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57200"/>
            <a:ext cx="8153400" cy="5791199"/>
          </a:xfrm>
          <a:prstGeom prst="rect">
            <a:avLst/>
          </a:prstGeom>
        </p:spPr>
      </p:pic>
    </p:spTree>
    <p:extLst>
      <p:ext uri="{BB962C8B-B14F-4D97-AF65-F5344CB8AC3E}">
        <p14:creationId xmlns:p14="http://schemas.microsoft.com/office/powerpoint/2010/main" val="1641640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A42FE116-CAAD-43CA-8F32-605648E5BA4B}" type="slidenum">
              <a:rPr lang="en-US"/>
              <a:pPr/>
              <a:t>90</a:t>
            </a:fld>
            <a:endParaRPr lang="en-US"/>
          </a:p>
        </p:txBody>
      </p:sp>
      <p:sp>
        <p:nvSpPr>
          <p:cNvPr id="9236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36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36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36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36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36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36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3657" name="Rectangle 9"/>
          <p:cNvSpPr>
            <a:spLocks noChangeArrowheads="1"/>
          </p:cNvSpPr>
          <p:nvPr/>
        </p:nvSpPr>
        <p:spPr bwMode="auto">
          <a:xfrm>
            <a:off x="228600" y="1066800"/>
            <a:ext cx="8686800" cy="1373188"/>
          </a:xfrm>
          <a:prstGeom prst="rect">
            <a:avLst/>
          </a:prstGeom>
          <a:solidFill>
            <a:schemeClr val="bg1"/>
          </a:solidFill>
          <a:ln w="9525">
            <a:noFill/>
            <a:miter lim="800000"/>
            <a:headEnd/>
            <a:tailEnd/>
          </a:ln>
          <a:effectLst/>
        </p:spPr>
        <p:txBody>
          <a:bodyPr>
            <a:spAutoFit/>
          </a:bodyPr>
          <a:lstStyle/>
          <a:p>
            <a:pPr algn="just"/>
            <a:r>
              <a:rPr lang="en-US" sz="2800" dirty="0"/>
              <a:t>The modulo operation creates a set, which in modular arithmetic is referred to as </a:t>
            </a:r>
            <a:r>
              <a:rPr lang="en-US" sz="2800" dirty="0">
                <a:solidFill>
                  <a:schemeClr val="hlink"/>
                </a:solidFill>
              </a:rPr>
              <a:t>the set of least residues modulo n</a:t>
            </a:r>
            <a:r>
              <a:rPr lang="en-US" sz="2800" dirty="0"/>
              <a:t>, </a:t>
            </a:r>
            <a:r>
              <a:rPr lang="en-US" sz="2800" dirty="0">
                <a:solidFill>
                  <a:schemeClr val="hlink"/>
                </a:solidFill>
              </a:rPr>
              <a:t>or Z</a:t>
            </a:r>
            <a:r>
              <a:rPr lang="en-US" sz="2800" baseline="-25000" dirty="0">
                <a:solidFill>
                  <a:schemeClr val="hlink"/>
                </a:solidFill>
              </a:rPr>
              <a:t>n</a:t>
            </a:r>
            <a:r>
              <a:rPr lang="en-US" sz="2800" dirty="0"/>
              <a:t>. </a:t>
            </a:r>
          </a:p>
        </p:txBody>
      </p:sp>
      <p:sp>
        <p:nvSpPr>
          <p:cNvPr id="923658" name="Text Box 10"/>
          <p:cNvSpPr txBox="1">
            <a:spLocks noChangeArrowheads="1"/>
          </p:cNvSpPr>
          <p:nvPr/>
        </p:nvSpPr>
        <p:spPr bwMode="auto">
          <a:xfrm>
            <a:off x="1143000" y="0"/>
            <a:ext cx="4572000" cy="579438"/>
          </a:xfrm>
          <a:prstGeom prst="rect">
            <a:avLst/>
          </a:prstGeom>
          <a:noFill/>
          <a:ln w="9525">
            <a:noFill/>
            <a:miter lim="800000"/>
            <a:headEnd/>
            <a:tailEnd/>
          </a:ln>
          <a:effectLst/>
        </p:spPr>
        <p:txBody>
          <a:bodyPr wrap="square">
            <a:spAutoFit/>
          </a:bodyPr>
          <a:lstStyle/>
          <a:p>
            <a:r>
              <a:rPr lang="en-US" sz="3200" dirty="0">
                <a:solidFill>
                  <a:schemeClr val="hlink"/>
                </a:solidFill>
                <a:latin typeface="Times New Roman" pitchFamily="18" charset="0"/>
                <a:cs typeface="Times New Roman" pitchFamily="18" charset="0"/>
              </a:rPr>
              <a:t>2.2.2  Set of Residues</a:t>
            </a:r>
          </a:p>
        </p:txBody>
      </p:sp>
      <p:pic>
        <p:nvPicPr>
          <p:cNvPr id="923661" name="Picture 13"/>
          <p:cNvPicPr>
            <a:picLocks noChangeAspect="1" noChangeArrowheads="1"/>
          </p:cNvPicPr>
          <p:nvPr/>
        </p:nvPicPr>
        <p:blipFill>
          <a:blip r:embed="rId3"/>
          <a:srcRect/>
          <a:stretch>
            <a:fillRect/>
          </a:stretch>
        </p:blipFill>
        <p:spPr bwMode="auto">
          <a:xfrm>
            <a:off x="911225" y="4521200"/>
            <a:ext cx="7165975" cy="1117600"/>
          </a:xfrm>
          <a:prstGeom prst="rect">
            <a:avLst/>
          </a:prstGeom>
          <a:noFill/>
          <a:ln w="9525">
            <a:noFill/>
            <a:miter lim="800000"/>
            <a:headEnd/>
            <a:tailEnd/>
          </a:ln>
          <a:effectLst/>
        </p:spPr>
      </p:pic>
      <p:sp>
        <p:nvSpPr>
          <p:cNvPr id="923662" name="Text Box 14"/>
          <p:cNvSpPr txBox="1">
            <a:spLocks noChangeArrowheads="1"/>
          </p:cNvSpPr>
          <p:nvPr/>
        </p:nvSpPr>
        <p:spPr bwMode="auto">
          <a:xfrm>
            <a:off x="2935288" y="3505200"/>
            <a:ext cx="4075112" cy="457200"/>
          </a:xfrm>
          <a:prstGeom prst="rect">
            <a:avLst/>
          </a:prstGeom>
          <a:noFill/>
          <a:ln w="9525">
            <a:noFill/>
            <a:miter lim="800000"/>
            <a:headEnd/>
            <a:tailEnd/>
          </a:ln>
          <a:effectLst/>
        </p:spPr>
        <p:txBody>
          <a:bodyPr wrap="square">
            <a:spAutoFit/>
          </a:bodyPr>
          <a:lstStyle/>
          <a:p>
            <a:r>
              <a:rPr lang="en-US" sz="2400" i="0" dirty="0">
                <a:solidFill>
                  <a:schemeClr val="folHlink"/>
                </a:solidFill>
                <a:latin typeface="Times New Roman" pitchFamily="18" charset="0"/>
                <a:cs typeface="Times New Roman" pitchFamily="18" charset="0"/>
              </a:rPr>
              <a:t>Figure 2.10  </a:t>
            </a:r>
            <a:r>
              <a:rPr lang="en-US" sz="2000" dirty="0">
                <a:latin typeface="Times New Roman" pitchFamily="18" charset="0"/>
                <a:cs typeface="Times New Roman" pitchFamily="18" charset="0"/>
              </a:rPr>
              <a:t>Some Z</a:t>
            </a:r>
            <a:r>
              <a:rPr lang="en-US" sz="2400" baseline="-25000" dirty="0">
                <a:latin typeface="Times New Roman" pitchFamily="18" charset="0"/>
                <a:cs typeface="Times New Roman" pitchFamily="18" charset="0"/>
              </a:rPr>
              <a:t>n</a:t>
            </a:r>
            <a:r>
              <a:rPr lang="en-US" sz="2000" dirty="0">
                <a:latin typeface="Times New Roman" pitchFamily="18" charset="0"/>
                <a:cs typeface="Times New Roman" pitchFamily="18" charset="0"/>
              </a:rPr>
              <a:t> sets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7020564A-32C6-446D-B9F1-91FD9ADEBD19}" type="slidenum">
              <a:rPr lang="en-US"/>
              <a:pPr/>
              <a:t>91</a:t>
            </a:fld>
            <a:endParaRPr lang="en-US"/>
          </a:p>
        </p:txBody>
      </p:sp>
      <p:sp>
        <p:nvSpPr>
          <p:cNvPr id="9277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77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77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77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77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77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77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7753" name="Rectangle 9"/>
          <p:cNvSpPr>
            <a:spLocks noChangeArrowheads="1"/>
          </p:cNvSpPr>
          <p:nvPr/>
        </p:nvSpPr>
        <p:spPr bwMode="auto">
          <a:xfrm>
            <a:off x="228600" y="1066800"/>
            <a:ext cx="8686800" cy="946150"/>
          </a:xfrm>
          <a:prstGeom prst="rect">
            <a:avLst/>
          </a:prstGeom>
          <a:solidFill>
            <a:schemeClr val="bg1"/>
          </a:solidFill>
          <a:ln w="9525">
            <a:noFill/>
            <a:miter lim="800000"/>
            <a:headEnd/>
            <a:tailEnd/>
          </a:ln>
          <a:effectLst/>
        </p:spPr>
        <p:txBody>
          <a:bodyPr>
            <a:spAutoFit/>
          </a:bodyPr>
          <a:lstStyle/>
          <a:p>
            <a:pPr algn="just"/>
            <a:r>
              <a:rPr lang="en-US" sz="2800"/>
              <a:t>To show that two integers are congruent, we use the congruence operator </a:t>
            </a:r>
            <a:r>
              <a:rPr lang="en-US" sz="2800" i="0"/>
              <a:t>( </a:t>
            </a:r>
            <a:r>
              <a:rPr lang="en-US" sz="2800">
                <a:solidFill>
                  <a:schemeClr val="hlink"/>
                </a:solidFill>
              </a:rPr>
              <a:t>≡</a:t>
            </a:r>
            <a:r>
              <a:rPr lang="en-US" sz="2800"/>
              <a:t> </a:t>
            </a:r>
            <a:r>
              <a:rPr lang="en-US" sz="2800" i="0"/>
              <a:t>)</a:t>
            </a:r>
            <a:r>
              <a:rPr lang="en-US" sz="2800"/>
              <a:t>. For example, we write:</a:t>
            </a:r>
          </a:p>
        </p:txBody>
      </p:sp>
      <p:sp>
        <p:nvSpPr>
          <p:cNvPr id="927754" name="Text Box 10"/>
          <p:cNvSpPr txBox="1">
            <a:spLocks noChangeArrowheads="1"/>
          </p:cNvSpPr>
          <p:nvPr/>
        </p:nvSpPr>
        <p:spPr bwMode="auto">
          <a:xfrm>
            <a:off x="1143000" y="0"/>
            <a:ext cx="3255963" cy="579438"/>
          </a:xfrm>
          <a:prstGeom prst="rect">
            <a:avLst/>
          </a:prstGeom>
          <a:noFill/>
          <a:ln w="9525">
            <a:noFill/>
            <a:miter lim="800000"/>
            <a:headEnd/>
            <a:tailEnd/>
          </a:ln>
          <a:effectLst/>
        </p:spPr>
        <p:txBody>
          <a:bodyPr wrap="none">
            <a:spAutoFit/>
          </a:bodyPr>
          <a:lstStyle/>
          <a:p>
            <a:r>
              <a:rPr lang="en-US" sz="3200">
                <a:solidFill>
                  <a:schemeClr val="hlink"/>
                </a:solidFill>
              </a:rPr>
              <a:t>2.2.3  Congruence</a:t>
            </a:r>
          </a:p>
        </p:txBody>
      </p:sp>
      <p:pic>
        <p:nvPicPr>
          <p:cNvPr id="927755" name="Picture 11"/>
          <p:cNvPicPr>
            <a:picLocks noChangeAspect="1" noChangeArrowheads="1"/>
          </p:cNvPicPr>
          <p:nvPr/>
        </p:nvPicPr>
        <p:blipFill>
          <a:blip r:embed="rId3"/>
          <a:srcRect/>
          <a:stretch>
            <a:fillRect/>
          </a:stretch>
        </p:blipFill>
        <p:spPr bwMode="auto">
          <a:xfrm>
            <a:off x="849313" y="3314700"/>
            <a:ext cx="7304087" cy="11811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56B7C952-65C9-429A-B47F-537A92511A1C}" type="slidenum">
              <a:rPr lang="en-US"/>
              <a:pPr/>
              <a:t>92</a:t>
            </a:fld>
            <a:endParaRPr lang="en-US"/>
          </a:p>
        </p:txBody>
      </p:sp>
      <p:sp>
        <p:nvSpPr>
          <p:cNvPr id="9297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97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97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97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97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97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98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29802" name="Text Box 10"/>
          <p:cNvSpPr txBox="1">
            <a:spLocks noChangeArrowheads="1"/>
          </p:cNvSpPr>
          <p:nvPr/>
        </p:nvSpPr>
        <p:spPr bwMode="auto">
          <a:xfrm>
            <a:off x="1143000" y="0"/>
            <a:ext cx="2960688" cy="579438"/>
          </a:xfrm>
          <a:prstGeom prst="rect">
            <a:avLst/>
          </a:prstGeom>
          <a:noFill/>
          <a:ln w="9525">
            <a:noFill/>
            <a:miter lim="800000"/>
            <a:headEnd/>
            <a:tailEnd/>
          </a:ln>
          <a:effectLst/>
        </p:spPr>
        <p:txBody>
          <a:bodyPr wrap="none">
            <a:spAutoFit/>
          </a:bodyPr>
          <a:lstStyle/>
          <a:p>
            <a:r>
              <a:rPr lang="en-US" sz="3200"/>
              <a:t>2.2.3  Continued</a:t>
            </a:r>
          </a:p>
        </p:txBody>
      </p:sp>
      <p:pic>
        <p:nvPicPr>
          <p:cNvPr id="929804" name="Picture 12"/>
          <p:cNvPicPr>
            <a:picLocks noChangeAspect="1" noChangeArrowheads="1"/>
          </p:cNvPicPr>
          <p:nvPr/>
        </p:nvPicPr>
        <p:blipFill>
          <a:blip r:embed="rId3"/>
          <a:srcRect/>
          <a:stretch>
            <a:fillRect/>
          </a:stretch>
        </p:blipFill>
        <p:spPr bwMode="auto">
          <a:xfrm>
            <a:off x="819150" y="1655763"/>
            <a:ext cx="7486650" cy="4059237"/>
          </a:xfrm>
          <a:prstGeom prst="rect">
            <a:avLst/>
          </a:prstGeom>
          <a:noFill/>
          <a:ln w="9525">
            <a:noFill/>
            <a:miter lim="800000"/>
            <a:headEnd/>
            <a:tailEnd/>
          </a:ln>
          <a:effectLst/>
        </p:spPr>
      </p:pic>
      <p:sp>
        <p:nvSpPr>
          <p:cNvPr id="929805" name="Text Box 13"/>
          <p:cNvSpPr txBox="1">
            <a:spLocks noChangeArrowheads="1"/>
          </p:cNvSpPr>
          <p:nvPr/>
        </p:nvSpPr>
        <p:spPr bwMode="auto">
          <a:xfrm>
            <a:off x="1143000" y="533400"/>
            <a:ext cx="4233863" cy="457200"/>
          </a:xfrm>
          <a:prstGeom prst="rect">
            <a:avLst/>
          </a:prstGeom>
          <a:noFill/>
          <a:ln w="9525">
            <a:noFill/>
            <a:miter lim="800000"/>
            <a:headEnd/>
            <a:tailEnd/>
          </a:ln>
          <a:effectLst/>
        </p:spPr>
        <p:txBody>
          <a:bodyPr wrap="none">
            <a:spAutoFit/>
          </a:bodyPr>
          <a:lstStyle/>
          <a:p>
            <a:r>
              <a:rPr lang="en-US" sz="2400" i="0">
                <a:solidFill>
                  <a:schemeClr val="folHlink"/>
                </a:solidFill>
              </a:rPr>
              <a:t>Figure 2.11  </a:t>
            </a:r>
            <a:r>
              <a:rPr lang="en-US" sz="2000"/>
              <a:t>Concept of congruence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4DEECC98-8250-4314-98A4-7824B1D255CE}" type="slidenum">
              <a:rPr lang="en-US"/>
              <a:pPr/>
              <a:t>93</a:t>
            </a:fld>
            <a:endParaRPr lang="en-US"/>
          </a:p>
        </p:txBody>
      </p:sp>
      <p:sp>
        <p:nvSpPr>
          <p:cNvPr id="93184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184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184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184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184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184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184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1849" name="Rectangle 9"/>
          <p:cNvSpPr>
            <a:spLocks noChangeArrowheads="1"/>
          </p:cNvSpPr>
          <p:nvPr/>
        </p:nvSpPr>
        <p:spPr bwMode="auto">
          <a:xfrm>
            <a:off x="228600" y="1066800"/>
            <a:ext cx="8686800" cy="946150"/>
          </a:xfrm>
          <a:prstGeom prst="rect">
            <a:avLst/>
          </a:prstGeom>
          <a:solidFill>
            <a:schemeClr val="bg1"/>
          </a:solidFill>
          <a:ln w="9525">
            <a:noFill/>
            <a:miter lim="800000"/>
            <a:headEnd/>
            <a:tailEnd/>
          </a:ln>
          <a:effectLst/>
        </p:spPr>
        <p:txBody>
          <a:bodyPr>
            <a:spAutoFit/>
          </a:bodyPr>
          <a:lstStyle/>
          <a:p>
            <a:pPr algn="just"/>
            <a:r>
              <a:rPr lang="en-US" sz="2800"/>
              <a:t>A residue class [a] or [a]</a:t>
            </a:r>
            <a:r>
              <a:rPr lang="en-US" sz="2800" baseline="-25000"/>
              <a:t>n</a:t>
            </a:r>
            <a:r>
              <a:rPr lang="en-US" sz="2800"/>
              <a:t> is the set of integers congruent modulo n. </a:t>
            </a:r>
          </a:p>
        </p:txBody>
      </p:sp>
      <p:sp>
        <p:nvSpPr>
          <p:cNvPr id="931850" name="Text Box 10"/>
          <p:cNvSpPr txBox="1">
            <a:spLocks noChangeArrowheads="1"/>
          </p:cNvSpPr>
          <p:nvPr/>
        </p:nvSpPr>
        <p:spPr bwMode="auto">
          <a:xfrm>
            <a:off x="1143000" y="0"/>
            <a:ext cx="2960688" cy="579438"/>
          </a:xfrm>
          <a:prstGeom prst="rect">
            <a:avLst/>
          </a:prstGeom>
          <a:noFill/>
          <a:ln w="9525">
            <a:noFill/>
            <a:miter lim="800000"/>
            <a:headEnd/>
            <a:tailEnd/>
          </a:ln>
          <a:effectLst/>
        </p:spPr>
        <p:txBody>
          <a:bodyPr wrap="none">
            <a:spAutoFit/>
          </a:bodyPr>
          <a:lstStyle/>
          <a:p>
            <a:r>
              <a:rPr lang="en-US" sz="3200"/>
              <a:t>2.2.3  Continued</a:t>
            </a:r>
          </a:p>
        </p:txBody>
      </p:sp>
      <p:sp>
        <p:nvSpPr>
          <p:cNvPr id="931852" name="Text Box 12"/>
          <p:cNvSpPr txBox="1">
            <a:spLocks noChangeArrowheads="1"/>
          </p:cNvSpPr>
          <p:nvPr/>
        </p:nvSpPr>
        <p:spPr bwMode="auto">
          <a:xfrm>
            <a:off x="1143000" y="533400"/>
            <a:ext cx="2243138" cy="457200"/>
          </a:xfrm>
          <a:prstGeom prst="rect">
            <a:avLst/>
          </a:prstGeom>
          <a:noFill/>
          <a:ln w="9525">
            <a:noFill/>
            <a:miter lim="800000"/>
            <a:headEnd/>
            <a:tailEnd/>
          </a:ln>
          <a:effectLst/>
        </p:spPr>
        <p:txBody>
          <a:bodyPr wrap="none">
            <a:spAutoFit/>
          </a:bodyPr>
          <a:lstStyle/>
          <a:p>
            <a:r>
              <a:rPr lang="en-US" sz="2400" i="0">
                <a:solidFill>
                  <a:schemeClr val="folHlink"/>
                </a:solidFill>
              </a:rPr>
              <a:t>Residue Classes</a:t>
            </a:r>
            <a:endParaRPr lang="en-US" sz="2000"/>
          </a:p>
        </p:txBody>
      </p:sp>
      <p:pic>
        <p:nvPicPr>
          <p:cNvPr id="931853" name="Picture 13"/>
          <p:cNvPicPr>
            <a:picLocks noChangeAspect="1" noChangeArrowheads="1"/>
          </p:cNvPicPr>
          <p:nvPr/>
        </p:nvPicPr>
        <p:blipFill>
          <a:blip r:embed="rId3"/>
          <a:srcRect/>
          <a:stretch>
            <a:fillRect/>
          </a:stretch>
        </p:blipFill>
        <p:spPr bwMode="auto">
          <a:xfrm>
            <a:off x="868363" y="2590800"/>
            <a:ext cx="7742237" cy="286067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351883F4-72F5-4095-BD25-C8C91B4C7BC2}" type="slidenum">
              <a:rPr lang="en-US"/>
              <a:pPr/>
              <a:t>94</a:t>
            </a:fld>
            <a:endParaRPr lang="en-US"/>
          </a:p>
        </p:txBody>
      </p:sp>
      <p:sp>
        <p:nvSpPr>
          <p:cNvPr id="9338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38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38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38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38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38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38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3898" name="Text Box 10"/>
          <p:cNvSpPr txBox="1">
            <a:spLocks noChangeArrowheads="1"/>
          </p:cNvSpPr>
          <p:nvPr/>
        </p:nvSpPr>
        <p:spPr bwMode="auto">
          <a:xfrm>
            <a:off x="1143000" y="0"/>
            <a:ext cx="2960688" cy="579438"/>
          </a:xfrm>
          <a:prstGeom prst="rect">
            <a:avLst/>
          </a:prstGeom>
          <a:noFill/>
          <a:ln w="9525">
            <a:noFill/>
            <a:miter lim="800000"/>
            <a:headEnd/>
            <a:tailEnd/>
          </a:ln>
          <a:effectLst/>
        </p:spPr>
        <p:txBody>
          <a:bodyPr wrap="none">
            <a:spAutoFit/>
          </a:bodyPr>
          <a:lstStyle/>
          <a:p>
            <a:r>
              <a:rPr lang="en-US" sz="3200"/>
              <a:t>2.2.3  Continued</a:t>
            </a:r>
          </a:p>
        </p:txBody>
      </p:sp>
      <p:pic>
        <p:nvPicPr>
          <p:cNvPr id="933901" name="Picture 13"/>
          <p:cNvPicPr>
            <a:picLocks noChangeAspect="1" noChangeArrowheads="1"/>
          </p:cNvPicPr>
          <p:nvPr/>
        </p:nvPicPr>
        <p:blipFill>
          <a:blip r:embed="rId3"/>
          <a:srcRect/>
          <a:stretch>
            <a:fillRect/>
          </a:stretch>
        </p:blipFill>
        <p:spPr bwMode="auto">
          <a:xfrm>
            <a:off x="319088" y="1717675"/>
            <a:ext cx="8520112" cy="3692525"/>
          </a:xfrm>
          <a:prstGeom prst="rect">
            <a:avLst/>
          </a:prstGeom>
          <a:noFill/>
          <a:ln w="9525">
            <a:noFill/>
            <a:miter lim="800000"/>
            <a:headEnd/>
            <a:tailEnd/>
          </a:ln>
          <a:effectLst/>
        </p:spPr>
      </p:pic>
      <p:sp>
        <p:nvSpPr>
          <p:cNvPr id="933902" name="Text Box 14"/>
          <p:cNvSpPr txBox="1">
            <a:spLocks noChangeArrowheads="1"/>
          </p:cNvSpPr>
          <p:nvPr/>
        </p:nvSpPr>
        <p:spPr bwMode="auto">
          <a:xfrm>
            <a:off x="1079500" y="533400"/>
            <a:ext cx="5778500" cy="457200"/>
          </a:xfrm>
          <a:prstGeom prst="rect">
            <a:avLst/>
          </a:prstGeom>
          <a:noFill/>
          <a:ln w="9525">
            <a:noFill/>
            <a:miter lim="800000"/>
            <a:headEnd/>
            <a:tailEnd/>
          </a:ln>
          <a:effectLst/>
        </p:spPr>
        <p:txBody>
          <a:bodyPr wrap="none">
            <a:spAutoFit/>
          </a:bodyPr>
          <a:lstStyle/>
          <a:p>
            <a:r>
              <a:rPr lang="en-US" sz="2400" i="0">
                <a:solidFill>
                  <a:schemeClr val="folHlink"/>
                </a:solidFill>
              </a:rPr>
              <a:t>Figure 2.12  </a:t>
            </a:r>
            <a:r>
              <a:rPr lang="en-US" sz="2000"/>
              <a:t>Comparison of Z and Z</a:t>
            </a:r>
            <a:r>
              <a:rPr lang="en-US" sz="2000" baseline="-25000"/>
              <a:t>n</a:t>
            </a:r>
            <a:r>
              <a:rPr lang="en-US" sz="2000"/>
              <a:t> using graphs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9C03C951-FFA9-4F2F-B84F-477D27DFBC90}" type="slidenum">
              <a:rPr lang="en-US"/>
              <a:pPr/>
              <a:t>95</a:t>
            </a:fld>
            <a:endParaRPr lang="en-US"/>
          </a:p>
        </p:txBody>
      </p:sp>
      <p:sp>
        <p:nvSpPr>
          <p:cNvPr id="935938"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2.15</a:t>
            </a:r>
            <a:endParaRPr lang="en-US" sz="2000">
              <a:solidFill>
                <a:schemeClr val="bg1"/>
              </a:solidFill>
            </a:endParaRPr>
          </a:p>
        </p:txBody>
      </p:sp>
      <p:sp>
        <p:nvSpPr>
          <p:cNvPr id="935939"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594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5941"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594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594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5944"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594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5946"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2.2.3   Continued</a:t>
            </a:r>
          </a:p>
        </p:txBody>
      </p:sp>
      <p:sp>
        <p:nvSpPr>
          <p:cNvPr id="935947" name="Rectangle 11"/>
          <p:cNvSpPr>
            <a:spLocks noChangeArrowheads="1"/>
          </p:cNvSpPr>
          <p:nvPr/>
        </p:nvSpPr>
        <p:spPr bwMode="auto">
          <a:xfrm>
            <a:off x="304800" y="1219200"/>
            <a:ext cx="8229600" cy="118745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We use modular arithmetic in our daily life; for example, we use a clock to measure time. Our clock system uses modulo 12 arithmetic. However, instead of a 0 we use the number 12.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2.</a:t>
            </a:r>
            <a:fld id="{847111D0-DA41-4CFD-AD52-01D7E03CB241}" type="slidenum">
              <a:rPr lang="en-US"/>
              <a:pPr/>
              <a:t>96</a:t>
            </a:fld>
            <a:endParaRPr lang="en-US"/>
          </a:p>
        </p:txBody>
      </p:sp>
      <p:sp>
        <p:nvSpPr>
          <p:cNvPr id="93798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79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798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79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79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799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79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37993" name="Rectangle 9"/>
          <p:cNvSpPr>
            <a:spLocks noChangeArrowheads="1"/>
          </p:cNvSpPr>
          <p:nvPr/>
        </p:nvSpPr>
        <p:spPr bwMode="auto">
          <a:xfrm>
            <a:off x="228600" y="989013"/>
            <a:ext cx="8686800" cy="1373187"/>
          </a:xfrm>
          <a:prstGeom prst="rect">
            <a:avLst/>
          </a:prstGeom>
          <a:solidFill>
            <a:schemeClr val="bg1"/>
          </a:solidFill>
          <a:ln w="9525">
            <a:noFill/>
            <a:miter lim="800000"/>
            <a:headEnd/>
            <a:tailEnd/>
          </a:ln>
          <a:effectLst/>
        </p:spPr>
        <p:txBody>
          <a:bodyPr>
            <a:spAutoFit/>
          </a:bodyPr>
          <a:lstStyle/>
          <a:p>
            <a:pPr algn="just"/>
            <a:r>
              <a:rPr lang="en-US" sz="2800"/>
              <a:t>The three binary operations that we discussed for the set Z can also be defined for the set Zn. The result may need to be mapped to Zn using the mod operator.</a:t>
            </a:r>
          </a:p>
        </p:txBody>
      </p:sp>
      <p:sp>
        <p:nvSpPr>
          <p:cNvPr id="937994" name="Text Box 10"/>
          <p:cNvSpPr txBox="1">
            <a:spLocks noChangeArrowheads="1"/>
          </p:cNvSpPr>
          <p:nvPr/>
        </p:nvSpPr>
        <p:spPr bwMode="auto">
          <a:xfrm>
            <a:off x="1143000" y="0"/>
            <a:ext cx="3830638" cy="579438"/>
          </a:xfrm>
          <a:prstGeom prst="rect">
            <a:avLst/>
          </a:prstGeom>
          <a:noFill/>
          <a:ln w="9525">
            <a:noFill/>
            <a:miter lim="800000"/>
            <a:headEnd/>
            <a:tailEnd/>
          </a:ln>
          <a:effectLst/>
        </p:spPr>
        <p:txBody>
          <a:bodyPr wrap="none">
            <a:spAutoFit/>
          </a:bodyPr>
          <a:lstStyle/>
          <a:p>
            <a:r>
              <a:rPr lang="en-US" sz="3200">
                <a:solidFill>
                  <a:schemeClr val="hlink"/>
                </a:solidFill>
              </a:rPr>
              <a:t>2.2.4  Operation in Z</a:t>
            </a:r>
            <a:r>
              <a:rPr lang="en-US" sz="3200" baseline="-25000">
                <a:solidFill>
                  <a:schemeClr val="hlink"/>
                </a:solidFill>
              </a:rPr>
              <a:t>n</a:t>
            </a:r>
          </a:p>
        </p:txBody>
      </p:sp>
      <p:pic>
        <p:nvPicPr>
          <p:cNvPr id="937996" name="Picture 12"/>
          <p:cNvPicPr>
            <a:picLocks noChangeAspect="1" noChangeArrowheads="1"/>
          </p:cNvPicPr>
          <p:nvPr/>
        </p:nvPicPr>
        <p:blipFill>
          <a:blip r:embed="rId3"/>
          <a:srcRect/>
          <a:stretch>
            <a:fillRect/>
          </a:stretch>
        </p:blipFill>
        <p:spPr bwMode="auto">
          <a:xfrm>
            <a:off x="2320925" y="3243263"/>
            <a:ext cx="4460875" cy="3233737"/>
          </a:xfrm>
          <a:prstGeom prst="rect">
            <a:avLst/>
          </a:prstGeom>
          <a:noFill/>
          <a:ln w="9525">
            <a:noFill/>
            <a:miter lim="800000"/>
            <a:headEnd/>
            <a:tailEnd/>
          </a:ln>
          <a:effectLst/>
        </p:spPr>
      </p:pic>
      <p:sp>
        <p:nvSpPr>
          <p:cNvPr id="937997" name="Text Box 13"/>
          <p:cNvSpPr txBox="1">
            <a:spLocks noChangeArrowheads="1"/>
          </p:cNvSpPr>
          <p:nvPr/>
        </p:nvSpPr>
        <p:spPr bwMode="auto">
          <a:xfrm>
            <a:off x="1744663" y="2514600"/>
            <a:ext cx="4275137" cy="457200"/>
          </a:xfrm>
          <a:prstGeom prst="rect">
            <a:avLst/>
          </a:prstGeom>
          <a:noFill/>
          <a:ln w="9525">
            <a:noFill/>
            <a:miter lim="800000"/>
            <a:headEnd/>
            <a:tailEnd/>
          </a:ln>
          <a:effectLst/>
        </p:spPr>
        <p:txBody>
          <a:bodyPr wrap="none">
            <a:spAutoFit/>
          </a:bodyPr>
          <a:lstStyle/>
          <a:p>
            <a:r>
              <a:rPr lang="en-US" sz="2400" i="0">
                <a:solidFill>
                  <a:schemeClr val="folHlink"/>
                </a:solidFill>
              </a:rPr>
              <a:t>Figure 2.13  </a:t>
            </a:r>
            <a:r>
              <a:rPr lang="en-US" sz="2000"/>
              <a:t>Binary operations in Z</a:t>
            </a:r>
            <a:r>
              <a:rPr lang="en-US" sz="2000" baseline="-25000"/>
              <a:t>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328F4249-CCA4-4DB4-A125-889C85CE8F11}" type="slidenum">
              <a:rPr lang="en-US"/>
              <a:pPr/>
              <a:t>97</a:t>
            </a:fld>
            <a:endParaRPr lang="en-US"/>
          </a:p>
        </p:txBody>
      </p:sp>
      <p:sp>
        <p:nvSpPr>
          <p:cNvPr id="940034"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2.16</a:t>
            </a:r>
            <a:endParaRPr lang="en-US" sz="2000">
              <a:solidFill>
                <a:schemeClr val="bg1"/>
              </a:solidFill>
            </a:endParaRPr>
          </a:p>
        </p:txBody>
      </p:sp>
      <p:sp>
        <p:nvSpPr>
          <p:cNvPr id="940035"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003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0037"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003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003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0040"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004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0042"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2.2.4   Continued</a:t>
            </a:r>
          </a:p>
        </p:txBody>
      </p:sp>
      <p:sp>
        <p:nvSpPr>
          <p:cNvPr id="940043" name="Rectangle 11"/>
          <p:cNvSpPr>
            <a:spLocks noChangeArrowheads="1"/>
          </p:cNvSpPr>
          <p:nvPr/>
        </p:nvSpPr>
        <p:spPr bwMode="auto">
          <a:xfrm>
            <a:off x="304800" y="1114425"/>
            <a:ext cx="8229600" cy="1552575"/>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Perform the following operations (the inputs come from Zn):</a:t>
            </a:r>
          </a:p>
          <a:p>
            <a:pPr algn="just" eaLnBrk="1" hangingPunct="1"/>
            <a:r>
              <a:rPr lang="en-US" sz="2400" i="0">
                <a:effectLst>
                  <a:outerShdw blurRad="38100" dist="38100" dir="2700000" algn="tl">
                    <a:srgbClr val="C0C0C0"/>
                  </a:outerShdw>
                </a:effectLst>
              </a:rPr>
              <a:t>a. Add 7 to 14 in Z15.</a:t>
            </a:r>
          </a:p>
          <a:p>
            <a:pPr algn="just" eaLnBrk="1" hangingPunct="1"/>
            <a:r>
              <a:rPr lang="en-US" sz="2400" i="0">
                <a:effectLst>
                  <a:outerShdw blurRad="38100" dist="38100" dir="2700000" algn="tl">
                    <a:srgbClr val="C0C0C0"/>
                  </a:outerShdw>
                </a:effectLst>
              </a:rPr>
              <a:t>b. Subtract 11 from 7 in Z13.</a:t>
            </a:r>
          </a:p>
          <a:p>
            <a:pPr algn="just" eaLnBrk="1" hangingPunct="1"/>
            <a:r>
              <a:rPr lang="en-US" sz="2400" i="0">
                <a:effectLst>
                  <a:outerShdw blurRad="38100" dist="38100" dir="2700000" algn="tl">
                    <a:srgbClr val="C0C0C0"/>
                  </a:outerShdw>
                </a:effectLst>
              </a:rPr>
              <a:t>c. Multiply 11 by 7 in Z20.</a:t>
            </a:r>
          </a:p>
        </p:txBody>
      </p:sp>
      <p:sp>
        <p:nvSpPr>
          <p:cNvPr id="940045" name="Rectangle 13"/>
          <p:cNvSpPr>
            <a:spLocks noChangeArrowheads="1"/>
          </p:cNvSpPr>
          <p:nvPr/>
        </p:nvSpPr>
        <p:spPr bwMode="auto">
          <a:xfrm>
            <a:off x="228600" y="32004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pic>
        <p:nvPicPr>
          <p:cNvPr id="940046" name="Picture 14"/>
          <p:cNvPicPr>
            <a:picLocks noChangeAspect="1" noChangeArrowheads="1"/>
          </p:cNvPicPr>
          <p:nvPr/>
        </p:nvPicPr>
        <p:blipFill>
          <a:blip r:embed="rId3"/>
          <a:srcRect/>
          <a:stretch>
            <a:fillRect/>
          </a:stretch>
        </p:blipFill>
        <p:spPr bwMode="auto">
          <a:xfrm>
            <a:off x="577850" y="3833813"/>
            <a:ext cx="7651750" cy="162718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r>
              <a:rPr lang="en-US"/>
              <a:t>2.</a:t>
            </a:r>
            <a:fld id="{C3CC92E3-94C6-4EE3-85BD-7E91D5E2BF63}" type="slidenum">
              <a:rPr lang="en-US"/>
              <a:pPr/>
              <a:t>98</a:t>
            </a:fld>
            <a:endParaRPr lang="en-US"/>
          </a:p>
        </p:txBody>
      </p:sp>
      <p:sp>
        <p:nvSpPr>
          <p:cNvPr id="942082" name="Text Box 2"/>
          <p:cNvSpPr txBox="1">
            <a:spLocks noChangeArrowheads="1"/>
          </p:cNvSpPr>
          <p:nvPr/>
        </p:nvSpPr>
        <p:spPr bwMode="auto">
          <a:xfrm>
            <a:off x="1143000" y="533400"/>
            <a:ext cx="1944688" cy="457200"/>
          </a:xfrm>
          <a:prstGeom prst="rect">
            <a:avLst/>
          </a:prstGeom>
          <a:solidFill>
            <a:schemeClr val="folHlink"/>
          </a:solidFill>
          <a:ln w="9525">
            <a:noFill/>
            <a:miter lim="800000"/>
            <a:headEnd/>
            <a:tailEnd/>
          </a:ln>
          <a:effectLst/>
        </p:spPr>
        <p:txBody>
          <a:bodyPr wrap="none">
            <a:spAutoFit/>
          </a:bodyPr>
          <a:lstStyle/>
          <a:p>
            <a:r>
              <a:rPr lang="en-US" sz="2400" i="0">
                <a:solidFill>
                  <a:schemeClr val="bg1"/>
                </a:solidFill>
              </a:rPr>
              <a:t>Example 2.17</a:t>
            </a:r>
            <a:endParaRPr lang="en-US" sz="2000">
              <a:solidFill>
                <a:schemeClr val="bg1"/>
              </a:solidFill>
            </a:endParaRPr>
          </a:p>
        </p:txBody>
      </p:sp>
      <p:sp>
        <p:nvSpPr>
          <p:cNvPr id="942083"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208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2085"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208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208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2088"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208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2090"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2.2.4   Continued</a:t>
            </a:r>
          </a:p>
        </p:txBody>
      </p:sp>
      <p:sp>
        <p:nvSpPr>
          <p:cNvPr id="942091" name="Rectangle 11"/>
          <p:cNvSpPr>
            <a:spLocks noChangeArrowheads="1"/>
          </p:cNvSpPr>
          <p:nvPr/>
        </p:nvSpPr>
        <p:spPr bwMode="auto">
          <a:xfrm>
            <a:off x="304800" y="1054100"/>
            <a:ext cx="8229600" cy="1917700"/>
          </a:xfrm>
          <a:prstGeom prst="rect">
            <a:avLst/>
          </a:prstGeom>
          <a:noFill/>
          <a:ln w="9525">
            <a:noFill/>
            <a:miter lim="800000"/>
            <a:headEnd/>
            <a:tailEnd/>
          </a:ln>
          <a:effectLst/>
        </p:spPr>
        <p:txBody>
          <a:bodyPr anchor="ctr">
            <a:spAutoFit/>
          </a:bodyPr>
          <a:lstStyle/>
          <a:p>
            <a:pPr algn="just" eaLnBrk="1" hangingPunct="1"/>
            <a:r>
              <a:rPr lang="en-US" sz="2400" i="0">
                <a:effectLst>
                  <a:outerShdw blurRad="38100" dist="38100" dir="2700000" algn="tl">
                    <a:srgbClr val="C0C0C0"/>
                  </a:outerShdw>
                </a:effectLst>
              </a:rPr>
              <a:t>Perform the following operations (the inputs come from either Z or Z</a:t>
            </a:r>
            <a:r>
              <a:rPr lang="en-US" sz="2400" i="0" baseline="-15000">
                <a:effectLst>
                  <a:outerShdw blurRad="38100" dist="38100" dir="2700000" algn="tl">
                    <a:srgbClr val="C0C0C0"/>
                  </a:outerShdw>
                </a:effectLst>
              </a:rPr>
              <a:t>n</a:t>
            </a:r>
            <a:r>
              <a:rPr lang="en-US" sz="2400" i="0">
                <a:effectLst>
                  <a:outerShdw blurRad="38100" dist="38100" dir="2700000" algn="tl">
                    <a:srgbClr val="C0C0C0"/>
                  </a:outerShdw>
                </a:effectLst>
              </a:rPr>
              <a:t>):</a:t>
            </a:r>
          </a:p>
          <a:p>
            <a:pPr algn="just" eaLnBrk="1" hangingPunct="1"/>
            <a:r>
              <a:rPr lang="en-US" sz="2400" i="0">
                <a:effectLst>
                  <a:outerShdw blurRad="38100" dist="38100" dir="2700000" algn="tl">
                    <a:srgbClr val="C0C0C0"/>
                  </a:outerShdw>
                </a:effectLst>
              </a:rPr>
              <a:t>a. Add 17 to 27 in Z</a:t>
            </a:r>
            <a:r>
              <a:rPr lang="en-US" sz="2400" i="0" baseline="-10000">
                <a:effectLst>
                  <a:outerShdw blurRad="38100" dist="38100" dir="2700000" algn="tl">
                    <a:srgbClr val="C0C0C0"/>
                  </a:outerShdw>
                </a:effectLst>
              </a:rPr>
              <a:t>14</a:t>
            </a:r>
            <a:r>
              <a:rPr lang="en-US" sz="2400" i="0">
                <a:effectLst>
                  <a:outerShdw blurRad="38100" dist="38100" dir="2700000" algn="tl">
                    <a:srgbClr val="C0C0C0"/>
                  </a:outerShdw>
                </a:effectLst>
              </a:rPr>
              <a:t>.</a:t>
            </a:r>
          </a:p>
          <a:p>
            <a:pPr algn="just" eaLnBrk="1" hangingPunct="1"/>
            <a:r>
              <a:rPr lang="en-US" sz="2400" i="0">
                <a:effectLst>
                  <a:outerShdw blurRad="38100" dist="38100" dir="2700000" algn="tl">
                    <a:srgbClr val="C0C0C0"/>
                  </a:outerShdw>
                </a:effectLst>
              </a:rPr>
              <a:t>b. Subtract 43 from 12 in Z</a:t>
            </a:r>
            <a:r>
              <a:rPr lang="en-US" sz="2400" i="0" baseline="-10000">
                <a:effectLst>
                  <a:outerShdw blurRad="38100" dist="38100" dir="2700000" algn="tl">
                    <a:srgbClr val="C0C0C0"/>
                  </a:outerShdw>
                </a:effectLst>
              </a:rPr>
              <a:t>13</a:t>
            </a:r>
            <a:r>
              <a:rPr lang="en-US" sz="2400" i="0">
                <a:effectLst>
                  <a:outerShdw blurRad="38100" dist="38100" dir="2700000" algn="tl">
                    <a:srgbClr val="C0C0C0"/>
                  </a:outerShdw>
                </a:effectLst>
              </a:rPr>
              <a:t>.</a:t>
            </a:r>
          </a:p>
          <a:p>
            <a:pPr algn="just" eaLnBrk="1" hangingPunct="1"/>
            <a:r>
              <a:rPr lang="en-US" sz="2400" i="0">
                <a:effectLst>
                  <a:outerShdw blurRad="38100" dist="38100" dir="2700000" algn="tl">
                    <a:srgbClr val="C0C0C0"/>
                  </a:outerShdw>
                </a:effectLst>
              </a:rPr>
              <a:t>c. Multiply 123 by −10 in Z</a:t>
            </a:r>
            <a:r>
              <a:rPr lang="en-US" sz="2400" i="0" baseline="-15000">
                <a:effectLst>
                  <a:outerShdw blurRad="38100" dist="38100" dir="2700000" algn="tl">
                    <a:srgbClr val="C0C0C0"/>
                  </a:outerShdw>
                </a:effectLst>
              </a:rPr>
              <a:t>19</a:t>
            </a:r>
            <a:r>
              <a:rPr lang="en-US" sz="2400" i="0">
                <a:effectLst>
                  <a:outerShdw blurRad="38100" dist="38100" dir="2700000" algn="tl">
                    <a:srgbClr val="C0C0C0"/>
                  </a:outerShdw>
                </a:effectLst>
              </a:rPr>
              <a:t>.</a:t>
            </a:r>
          </a:p>
        </p:txBody>
      </p:sp>
      <p:sp>
        <p:nvSpPr>
          <p:cNvPr id="942092" name="Rectangle 12"/>
          <p:cNvSpPr>
            <a:spLocks noChangeArrowheads="1"/>
          </p:cNvSpPr>
          <p:nvPr/>
        </p:nvSpPr>
        <p:spPr bwMode="auto">
          <a:xfrm>
            <a:off x="228600" y="3200400"/>
            <a:ext cx="8229600" cy="457200"/>
          </a:xfrm>
          <a:prstGeom prst="rect">
            <a:avLst/>
          </a:prstGeom>
          <a:noFill/>
          <a:ln w="9525">
            <a:noFill/>
            <a:miter lim="800000"/>
            <a:headEnd/>
            <a:tailEnd/>
          </a:ln>
          <a:effectLst/>
        </p:spPr>
        <p:txBody>
          <a:bodyPr anchor="ctr">
            <a:spAutoFit/>
          </a:bodyPr>
          <a:lstStyle/>
          <a:p>
            <a:pPr algn="just" eaLnBrk="1" hangingPunct="1"/>
            <a:r>
              <a:rPr lang="en-US" sz="2400" i="0">
                <a:solidFill>
                  <a:schemeClr val="hlink"/>
                </a:solidFill>
                <a:effectLst>
                  <a:outerShdw blurRad="38100" dist="38100" dir="2700000" algn="tl">
                    <a:srgbClr val="C0C0C0"/>
                  </a:outerShdw>
                </a:effectLst>
              </a:rPr>
              <a:t>Solution</a:t>
            </a:r>
          </a:p>
        </p:txBody>
      </p:sp>
      <p:pic>
        <p:nvPicPr>
          <p:cNvPr id="942093" name="Picture 13"/>
          <p:cNvPicPr>
            <a:picLocks noChangeAspect="1" noChangeArrowheads="1"/>
          </p:cNvPicPr>
          <p:nvPr/>
        </p:nvPicPr>
        <p:blipFill>
          <a:blip r:embed="rId3"/>
          <a:srcRect/>
          <a:stretch>
            <a:fillRect/>
          </a:stretch>
        </p:blipFill>
        <p:spPr bwMode="auto">
          <a:xfrm>
            <a:off x="577850" y="3833813"/>
            <a:ext cx="7651750" cy="162718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2.</a:t>
            </a:r>
            <a:fld id="{F80142A3-A64E-4457-800E-56CBD6DBF7A7}" type="slidenum">
              <a:rPr lang="en-US"/>
              <a:pPr/>
              <a:t>99</a:t>
            </a:fld>
            <a:endParaRPr lang="en-US"/>
          </a:p>
        </p:txBody>
      </p:sp>
      <p:sp>
        <p:nvSpPr>
          <p:cNvPr id="944130" name="Text Box 2"/>
          <p:cNvSpPr txBox="1">
            <a:spLocks noChangeArrowheads="1"/>
          </p:cNvSpPr>
          <p:nvPr/>
        </p:nvSpPr>
        <p:spPr bwMode="auto">
          <a:xfrm>
            <a:off x="1143000" y="533400"/>
            <a:ext cx="1536700" cy="457200"/>
          </a:xfrm>
          <a:prstGeom prst="rect">
            <a:avLst/>
          </a:prstGeom>
          <a:noFill/>
          <a:ln w="9525">
            <a:noFill/>
            <a:miter lim="800000"/>
            <a:headEnd/>
            <a:tailEnd/>
          </a:ln>
          <a:effectLst/>
        </p:spPr>
        <p:txBody>
          <a:bodyPr wrap="none">
            <a:spAutoFit/>
          </a:bodyPr>
          <a:lstStyle/>
          <a:p>
            <a:r>
              <a:rPr lang="en-US" sz="2400" i="0">
                <a:solidFill>
                  <a:schemeClr val="folHlink"/>
                </a:solidFill>
              </a:rPr>
              <a:t>Properties</a:t>
            </a:r>
            <a:endParaRPr lang="en-US" sz="2000"/>
          </a:p>
        </p:txBody>
      </p:sp>
      <p:sp>
        <p:nvSpPr>
          <p:cNvPr id="944131"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413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4133"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413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413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4136" name="Rectangle 8"/>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413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i="0">
              <a:latin typeface="Tahoma" pitchFamily="34" charset="0"/>
            </a:endParaRPr>
          </a:p>
        </p:txBody>
      </p:sp>
      <p:sp>
        <p:nvSpPr>
          <p:cNvPr id="944138" name="Text Box 10"/>
          <p:cNvSpPr txBox="1">
            <a:spLocks noChangeArrowheads="1"/>
          </p:cNvSpPr>
          <p:nvPr/>
        </p:nvSpPr>
        <p:spPr bwMode="auto">
          <a:xfrm>
            <a:off x="1143000" y="0"/>
            <a:ext cx="3062288" cy="579438"/>
          </a:xfrm>
          <a:prstGeom prst="rect">
            <a:avLst/>
          </a:prstGeom>
          <a:noFill/>
          <a:ln w="9525">
            <a:noFill/>
            <a:miter lim="800000"/>
            <a:headEnd/>
            <a:tailEnd/>
          </a:ln>
          <a:effectLst/>
        </p:spPr>
        <p:txBody>
          <a:bodyPr wrap="none">
            <a:spAutoFit/>
          </a:bodyPr>
          <a:lstStyle/>
          <a:p>
            <a:r>
              <a:rPr lang="en-US" sz="3200"/>
              <a:t>2.2.4   Continued</a:t>
            </a:r>
          </a:p>
        </p:txBody>
      </p:sp>
      <p:pic>
        <p:nvPicPr>
          <p:cNvPr id="944142" name="Picture 14"/>
          <p:cNvPicPr>
            <a:picLocks noChangeAspect="1" noChangeArrowheads="1"/>
          </p:cNvPicPr>
          <p:nvPr/>
        </p:nvPicPr>
        <p:blipFill>
          <a:blip r:embed="rId3"/>
          <a:srcRect/>
          <a:stretch>
            <a:fillRect/>
          </a:stretch>
        </p:blipFill>
        <p:spPr bwMode="auto">
          <a:xfrm>
            <a:off x="90488" y="2209800"/>
            <a:ext cx="8748712" cy="194151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786</TotalTime>
  <Words>8190</Words>
  <Application>Microsoft Office PowerPoint</Application>
  <PresentationFormat>On-screen Show (4:3)</PresentationFormat>
  <Paragraphs>1118</Paragraphs>
  <Slides>194</Slides>
  <Notes>154</Notes>
  <HiddenSlides>82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194</vt:i4>
      </vt:variant>
    </vt:vector>
  </HeadingPairs>
  <TitlesOfParts>
    <vt:vector size="209" baseType="lpstr">
      <vt:lpstr>ＭＳ Ｐゴシック</vt:lpstr>
      <vt:lpstr>Arial</vt:lpstr>
      <vt:lpstr>Calibri</vt:lpstr>
      <vt:lpstr>Helvetica</vt:lpstr>
      <vt:lpstr>Lucida Sans Unicode</vt:lpstr>
      <vt:lpstr>Symbol</vt:lpstr>
      <vt:lpstr>Tahoma</vt:lpstr>
      <vt:lpstr>Times</vt:lpstr>
      <vt:lpstr>Times New Roman</vt:lpstr>
      <vt:lpstr>Times-Roman</vt:lpstr>
      <vt:lpstr>Verdana</vt:lpstr>
      <vt:lpstr>Wingdings</vt:lpstr>
      <vt:lpstr>Wingdings 2</vt:lpstr>
      <vt:lpstr>Wingdings 3</vt:lpstr>
      <vt:lpstr>Concourse</vt:lpstr>
      <vt:lpstr>Cryptography &amp; System  Security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SECURE MEAN?</vt:lpstr>
      <vt:lpstr>SECURITY GOALS</vt:lpstr>
      <vt:lpstr>Security Goals</vt:lpstr>
      <vt:lpstr>..contd.</vt:lpstr>
      <vt:lpstr>Aspects of Security</vt:lpstr>
      <vt:lpstr>Classify Security Attacks as</vt:lpstr>
      <vt:lpstr>Alice, Bob, and Darth</vt:lpstr>
      <vt:lpstr>Passive Attack - Interception</vt:lpstr>
      <vt:lpstr>Passive Attack: Traffic Analysis</vt:lpstr>
      <vt:lpstr>Active Attack: Interruption</vt:lpstr>
      <vt:lpstr>Active Attack: Fabrication</vt:lpstr>
      <vt:lpstr>Active Attack: Replay</vt:lpstr>
      <vt:lpstr>Active Attack: Modification</vt:lpstr>
      <vt:lpstr>Handling Attacks</vt:lpstr>
      <vt:lpstr>Security Services </vt:lpstr>
      <vt:lpstr>Security Mechanisms</vt:lpstr>
      <vt:lpstr>Security Mechanisms </vt:lpstr>
      <vt:lpstr>Model for Network Security</vt:lpstr>
      <vt:lpstr>Model for Network Security</vt:lpstr>
      <vt:lpstr>Model for Network Access Security</vt:lpstr>
      <vt:lpstr>Model for Network Access Security</vt:lpstr>
      <vt:lpstr>cryptography</vt:lpstr>
      <vt:lpstr>Definition</vt:lpstr>
      <vt:lpstr>cryptography</vt:lpstr>
      <vt:lpstr>Cryptography Issues</vt:lpstr>
      <vt:lpstr>Cryptography Issues</vt:lpstr>
      <vt:lpstr>Cryptography components</vt:lpstr>
      <vt:lpstr>Plaintext and Ciphertext</vt:lpstr>
      <vt:lpstr>Cipher</vt:lpstr>
      <vt:lpstr>key</vt:lpstr>
      <vt:lpstr>Use of Key</vt:lpstr>
      <vt:lpstr>Cryptography Categories</vt:lpstr>
      <vt:lpstr>Cryptography Categories</vt:lpstr>
      <vt:lpstr>Symmetric key cryptography</vt:lpstr>
      <vt:lpstr>Symmetric key Ciphers</vt:lpstr>
      <vt:lpstr>asymmetric key cryptography</vt:lpstr>
      <vt:lpstr>Comparison of Symmetric and Asymmetric key cryptography</vt:lpstr>
      <vt:lpstr>PowerPoint Presentation</vt:lpstr>
      <vt:lpstr>Cryptanalysis</vt:lpstr>
      <vt:lpstr>Cryptanalytic Attacks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LaTeX Short Course</dc:title>
  <dc:creator>Students</dc:creator>
  <cp:lastModifiedBy>Admin1</cp:lastModifiedBy>
  <cp:revision>101</cp:revision>
  <dcterms:created xsi:type="dcterms:W3CDTF">2015-07-22T10:08:15Z</dcterms:created>
  <dcterms:modified xsi:type="dcterms:W3CDTF">2025-02-03T09:58:46Z</dcterms:modified>
</cp:coreProperties>
</file>